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4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  <p:sldMasterId id="2147483677" r:id="rId3"/>
  </p:sldMasterIdLst>
  <p:notesMasterIdLst>
    <p:notesMasterId r:id="rId79"/>
  </p:notesMasterIdLst>
  <p:sldIdLst>
    <p:sldId id="488" r:id="rId4"/>
    <p:sldId id="258" r:id="rId5"/>
    <p:sldId id="574" r:id="rId6"/>
    <p:sldId id="575" r:id="rId7"/>
    <p:sldId id="576" r:id="rId8"/>
    <p:sldId id="579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580" r:id="rId40"/>
    <p:sldId id="589" r:id="rId41"/>
    <p:sldId id="591" r:id="rId42"/>
    <p:sldId id="587" r:id="rId43"/>
    <p:sldId id="592" r:id="rId44"/>
    <p:sldId id="308" r:id="rId45"/>
    <p:sldId id="309" r:id="rId46"/>
    <p:sldId id="593" r:id="rId47"/>
    <p:sldId id="594" r:id="rId48"/>
    <p:sldId id="310" r:id="rId49"/>
    <p:sldId id="595" r:id="rId50"/>
    <p:sldId id="596" r:id="rId51"/>
    <p:sldId id="597" r:id="rId52"/>
    <p:sldId id="598" r:id="rId53"/>
    <p:sldId id="599" r:id="rId54"/>
    <p:sldId id="311" r:id="rId55"/>
    <p:sldId id="312" r:id="rId56"/>
    <p:sldId id="313" r:id="rId57"/>
    <p:sldId id="1579" r:id="rId58"/>
    <p:sldId id="317" r:id="rId59"/>
    <p:sldId id="318" r:id="rId60"/>
    <p:sldId id="1580" r:id="rId61"/>
    <p:sldId id="1563" r:id="rId62"/>
    <p:sldId id="1564" r:id="rId63"/>
    <p:sldId id="1565" r:id="rId64"/>
    <p:sldId id="1566" r:id="rId65"/>
    <p:sldId id="1567" r:id="rId66"/>
    <p:sldId id="1568" r:id="rId67"/>
    <p:sldId id="1569" r:id="rId68"/>
    <p:sldId id="1570" r:id="rId69"/>
    <p:sldId id="1571" r:id="rId70"/>
    <p:sldId id="1572" r:id="rId71"/>
    <p:sldId id="1573" r:id="rId72"/>
    <p:sldId id="1574" r:id="rId73"/>
    <p:sldId id="1575" r:id="rId74"/>
    <p:sldId id="1576" r:id="rId75"/>
    <p:sldId id="1577" r:id="rId76"/>
    <p:sldId id="1578" r:id="rId77"/>
    <p:sldId id="1581" r:id="rId7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8BA9"/>
    <a:srgbClr val="537F2D"/>
    <a:srgbClr val="E31836"/>
    <a:srgbClr val="337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ABCE38-50BA-4648-8ABA-0D0183729D81}" v="11" dt="2020-10-15T15:36:38.65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63"/>
  </p:normalViewPr>
  <p:slideViewPr>
    <p:cSldViewPr snapToGrid="0" snapToObjects="1">
      <p:cViewPr varScale="1">
        <p:scale>
          <a:sx n="56" d="100"/>
          <a:sy n="56" d="100"/>
        </p:scale>
        <p:origin x="16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84" Type="http://schemas.microsoft.com/office/2016/11/relationships/changesInfo" Target="changesInfos/changesInfo1.xml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77" Type="http://schemas.openxmlformats.org/officeDocument/2006/relationships/slide" Target="slides/slide74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80" Type="http://schemas.openxmlformats.org/officeDocument/2006/relationships/presProps" Target="presProps.xml"/><Relationship Id="rId85" Type="http://schemas.microsoft.com/office/2015/10/relationships/revisionInfo" Target="revisionInfo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61" Type="http://schemas.openxmlformats.org/officeDocument/2006/relationships/slide" Target="slides/slide58.xml"/><Relationship Id="rId8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nnady Pekhimenko" userId="97aeff6ed7ede7e0" providerId="LiveId" clId="{0CABCE38-50BA-4648-8ABA-0D0183729D81}"/>
    <pc:docChg chg="addSld modSld modShowInfo">
      <pc:chgData name="Gennady Pekhimenko" userId="97aeff6ed7ede7e0" providerId="LiveId" clId="{0CABCE38-50BA-4648-8ABA-0D0183729D81}" dt="2020-10-15T18:34:03.151" v="43" actId="2744"/>
      <pc:docMkLst>
        <pc:docMk/>
      </pc:docMkLst>
      <pc:sldChg chg="add">
        <pc:chgData name="Gennady Pekhimenko" userId="97aeff6ed7ede7e0" providerId="LiveId" clId="{0CABCE38-50BA-4648-8ABA-0D0183729D81}" dt="2020-10-15T01:05:02.623" v="19"/>
        <pc:sldMkLst>
          <pc:docMk/>
          <pc:sldMk cId="2390114645" sldId="308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1825290907" sldId="309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1546261700" sldId="310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702755507" sldId="311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3303114246" sldId="312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2343605330" sldId="313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4241837687" sldId="317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3043361777" sldId="318"/>
        </pc:sldMkLst>
      </pc:sldChg>
      <pc:sldChg chg="modSp mod">
        <pc:chgData name="Gennady Pekhimenko" userId="97aeff6ed7ede7e0" providerId="LiveId" clId="{0CABCE38-50BA-4648-8ABA-0D0183729D81}" dt="2020-10-15T01:02:03.561" v="3" actId="20577"/>
        <pc:sldMkLst>
          <pc:docMk/>
          <pc:sldMk cId="263144946" sldId="488"/>
        </pc:sldMkLst>
        <pc:spChg chg="mod">
          <ac:chgData name="Gennady Pekhimenko" userId="97aeff6ed7ede7e0" providerId="LiveId" clId="{0CABCE38-50BA-4648-8ABA-0D0183729D81}" dt="2020-10-15T01:02:03.561" v="3" actId="20577"/>
          <ac:spMkLst>
            <pc:docMk/>
            <pc:sldMk cId="263144946" sldId="488"/>
            <ac:spMk id="5" creationId="{A38BC0D9-9426-462E-A586-ED53F18E4840}"/>
          </ac:spMkLst>
        </pc:spChg>
      </pc:sldChg>
      <pc:sldChg chg="addSp delSp modSp mod">
        <pc:chgData name="Gennady Pekhimenko" userId="97aeff6ed7ede7e0" providerId="LiveId" clId="{0CABCE38-50BA-4648-8ABA-0D0183729D81}" dt="2020-10-15T15:36:54.038" v="42" actId="20577"/>
        <pc:sldMkLst>
          <pc:docMk/>
          <pc:sldMk cId="1125525379" sldId="574"/>
        </pc:sldMkLst>
        <pc:spChg chg="mod">
          <ac:chgData name="Gennady Pekhimenko" userId="97aeff6ed7ede7e0" providerId="LiveId" clId="{0CABCE38-50BA-4648-8ABA-0D0183729D81}" dt="2020-10-15T15:35:45.086" v="29" actId="1076"/>
          <ac:spMkLst>
            <pc:docMk/>
            <pc:sldMk cId="1125525379" sldId="574"/>
            <ac:spMk id="2" creationId="{4DA09ADD-9C97-45C1-A47B-4106EB8EC58A}"/>
          </ac:spMkLst>
        </pc:spChg>
        <pc:spChg chg="add mod">
          <ac:chgData name="Gennady Pekhimenko" userId="97aeff6ed7ede7e0" providerId="LiveId" clId="{0CABCE38-50BA-4648-8ABA-0D0183729D81}" dt="2020-10-15T15:36:54.038" v="42" actId="20577"/>
          <ac:spMkLst>
            <pc:docMk/>
            <pc:sldMk cId="1125525379" sldId="574"/>
            <ac:spMk id="4" creationId="{60815F01-FE5B-43C8-B84B-BE280317A50D}"/>
          </ac:spMkLst>
        </pc:spChg>
        <pc:spChg chg="mod">
          <ac:chgData name="Gennady Pekhimenko" userId="97aeff6ed7ede7e0" providerId="LiveId" clId="{0CABCE38-50BA-4648-8ABA-0D0183729D81}" dt="2020-10-15T15:36:17.227" v="32" actId="14100"/>
          <ac:spMkLst>
            <pc:docMk/>
            <pc:sldMk cId="1125525379" sldId="574"/>
            <ac:spMk id="4103" creationId="{00000000-0000-0000-0000-000000000000}"/>
          </ac:spMkLst>
        </pc:spChg>
        <pc:picChg chg="add mod">
          <ac:chgData name="Gennady Pekhimenko" userId="97aeff6ed7ede7e0" providerId="LiveId" clId="{0CABCE38-50BA-4648-8ABA-0D0183729D81}" dt="2020-10-15T15:36:31.662" v="36" actId="1076"/>
          <ac:picMkLst>
            <pc:docMk/>
            <pc:sldMk cId="1125525379" sldId="574"/>
            <ac:picMk id="3" creationId="{9C8D5A27-475B-4340-A946-736AA5199D16}"/>
          </ac:picMkLst>
        </pc:picChg>
        <pc:picChg chg="mod">
          <ac:chgData name="Gennady Pekhimenko" userId="97aeff6ed7ede7e0" providerId="LiveId" clId="{0CABCE38-50BA-4648-8ABA-0D0183729D81}" dt="2020-10-15T15:35:40.357" v="28" actId="1076"/>
          <ac:picMkLst>
            <pc:docMk/>
            <pc:sldMk cId="1125525379" sldId="574"/>
            <ac:picMk id="1026" creationId="{E0A529F2-256B-45CA-81B0-39F5213CE109}"/>
          </ac:picMkLst>
        </pc:picChg>
        <pc:picChg chg="add del">
          <ac:chgData name="Gennady Pekhimenko" userId="97aeff6ed7ede7e0" providerId="LiveId" clId="{0CABCE38-50BA-4648-8ABA-0D0183729D81}" dt="2020-10-15T15:36:38.652" v="38"/>
          <ac:picMkLst>
            <pc:docMk/>
            <pc:sldMk cId="1125525379" sldId="574"/>
            <ac:picMk id="1028" creationId="{D0EA2E51-637D-43BB-9CEF-4B77018BBE66}"/>
          </ac:picMkLst>
        </pc:picChg>
      </pc:sldChg>
      <pc:sldChg chg="modSp add mod">
        <pc:chgData name="Gennady Pekhimenko" userId="97aeff6ed7ede7e0" providerId="LiveId" clId="{0CABCE38-50BA-4648-8ABA-0D0183729D81}" dt="2020-10-15T01:05:11.821" v="23" actId="20577"/>
        <pc:sldMkLst>
          <pc:docMk/>
          <pc:sldMk cId="2252119722" sldId="587"/>
        </pc:sldMkLst>
        <pc:spChg chg="mod">
          <ac:chgData name="Gennady Pekhimenko" userId="97aeff6ed7ede7e0" providerId="LiveId" clId="{0CABCE38-50BA-4648-8ABA-0D0183729D81}" dt="2020-10-15T01:05:11.821" v="23" actId="20577"/>
          <ac:spMkLst>
            <pc:docMk/>
            <pc:sldMk cId="2252119722" sldId="587"/>
            <ac:spMk id="5" creationId="{A38BC0D9-9426-462E-A586-ED53F18E4840}"/>
          </ac:spMkLst>
        </pc:spChg>
      </pc:sldChg>
      <pc:sldChg chg="modSp mod">
        <pc:chgData name="Gennady Pekhimenko" userId="97aeff6ed7ede7e0" providerId="LiveId" clId="{0CABCE38-50BA-4648-8ABA-0D0183729D81}" dt="2020-10-15T01:03:37.974" v="14" actId="20577"/>
        <pc:sldMkLst>
          <pc:docMk/>
          <pc:sldMk cId="4136064095" sldId="589"/>
        </pc:sldMkLst>
        <pc:spChg chg="mod">
          <ac:chgData name="Gennady Pekhimenko" userId="97aeff6ed7ede7e0" providerId="LiveId" clId="{0CABCE38-50BA-4648-8ABA-0D0183729D81}" dt="2020-10-15T01:03:18.621" v="5" actId="20577"/>
          <ac:spMkLst>
            <pc:docMk/>
            <pc:sldMk cId="4136064095" sldId="589"/>
            <ac:spMk id="4102" creationId="{00000000-0000-0000-0000-000000000000}"/>
          </ac:spMkLst>
        </pc:spChg>
        <pc:spChg chg="mod">
          <ac:chgData name="Gennady Pekhimenko" userId="97aeff6ed7ede7e0" providerId="LiveId" clId="{0CABCE38-50BA-4648-8ABA-0D0183729D81}" dt="2020-10-15T01:03:37.974" v="14" actId="20577"/>
          <ac:spMkLst>
            <pc:docMk/>
            <pc:sldMk cId="4136064095" sldId="589"/>
            <ac:spMk id="4103" creationId="{00000000-0000-0000-0000-000000000000}"/>
          </ac:spMkLst>
        </pc:spChg>
      </pc:sldChg>
      <pc:sldChg chg="modSp mod">
        <pc:chgData name="Gennady Pekhimenko" userId="97aeff6ed7ede7e0" providerId="LiveId" clId="{0CABCE38-50BA-4648-8ABA-0D0183729D81}" dt="2020-10-15T01:03:44.741" v="18" actId="20577"/>
        <pc:sldMkLst>
          <pc:docMk/>
          <pc:sldMk cId="1438999297" sldId="591"/>
        </pc:sldMkLst>
        <pc:spChg chg="mod">
          <ac:chgData name="Gennady Pekhimenko" userId="97aeff6ed7ede7e0" providerId="LiveId" clId="{0CABCE38-50BA-4648-8ABA-0D0183729D81}" dt="2020-10-15T01:03:44.741" v="18" actId="20577"/>
          <ac:spMkLst>
            <pc:docMk/>
            <pc:sldMk cId="1438999297" sldId="591"/>
            <ac:spMk id="5" creationId="{A38BC0D9-9426-462E-A586-ED53F18E4840}"/>
          </ac:spMkLst>
        </pc:spChg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2851085932" sldId="592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2857843470" sldId="593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3064277917" sldId="594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3132519204" sldId="595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1410092957" sldId="596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4113704200" sldId="597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3890997799" sldId="598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3307985572" sldId="599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2396192766" sldId="1563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1836419054" sldId="1564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3898154190" sldId="1565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2709449805" sldId="1566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1346028297" sldId="1567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801157869" sldId="1568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2492516004" sldId="1569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1633223898" sldId="1570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3273519380" sldId="1571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143269078" sldId="1572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1023521977" sldId="1573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3691349397" sldId="1574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2685654434" sldId="1575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2342907215" sldId="1576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1096694016" sldId="1577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2817658852" sldId="1578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1036580392" sldId="1579"/>
        </pc:sldMkLst>
      </pc:sldChg>
      <pc:sldChg chg="add">
        <pc:chgData name="Gennady Pekhimenko" userId="97aeff6ed7ede7e0" providerId="LiveId" clId="{0CABCE38-50BA-4648-8ABA-0D0183729D81}" dt="2020-10-15T01:05:02.623" v="19"/>
        <pc:sldMkLst>
          <pc:docMk/>
          <pc:sldMk cId="2359359160" sldId="1580"/>
        </pc:sldMkLst>
      </pc:sldChg>
      <pc:sldChg chg="modSp add mod">
        <pc:chgData name="Gennady Pekhimenko" userId="97aeff6ed7ede7e0" providerId="LiveId" clId="{0CABCE38-50BA-4648-8ABA-0D0183729D81}" dt="2020-10-15T01:05:19.961" v="27" actId="20577"/>
        <pc:sldMkLst>
          <pc:docMk/>
          <pc:sldMk cId="1846329564" sldId="1581"/>
        </pc:sldMkLst>
        <pc:spChg chg="mod">
          <ac:chgData name="Gennady Pekhimenko" userId="97aeff6ed7ede7e0" providerId="LiveId" clId="{0CABCE38-50BA-4648-8ABA-0D0183729D81}" dt="2020-10-15T01:05:19.961" v="27" actId="20577"/>
          <ac:spMkLst>
            <pc:docMk/>
            <pc:sldMk cId="1846329564" sldId="1581"/>
            <ac:spMk id="5" creationId="{A38BC0D9-9426-462E-A586-ED53F18E484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14575" y="523875"/>
            <a:ext cx="4654550" cy="2619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959945-7217-484B-8E74-88DC87A74BB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66177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29651" indent="-28063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22540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571556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20573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469589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18605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367621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16637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>
              <a:defRPr/>
            </a:pPr>
            <a:fld id="{F65CB6B3-9940-4793-A7A9-823904D6B992}" type="slidenum">
              <a:rPr lang="en-US" sz="1200">
                <a:latin typeface="Times New Roman" pitchFamily="18" charset="0"/>
              </a:rPr>
              <a:pPr>
                <a:defRPr/>
              </a:pPr>
              <a:t>48</a:t>
            </a:fld>
            <a:endParaRPr lang="en-US" sz="120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367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29651" indent="-28063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22540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571556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20573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469589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18605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367621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16637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>
              <a:defRPr/>
            </a:pPr>
            <a:fld id="{DF7827B1-E76C-4B79-873B-19FD38A888E6}" type="slidenum">
              <a:rPr lang="en-US" sz="1200">
                <a:latin typeface="Times New Roman" pitchFamily="18" charset="0"/>
              </a:rPr>
              <a:pPr>
                <a:defRPr/>
              </a:pPr>
              <a:t>54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30723" name="Text Box 1"/>
          <p:cNvSpPr txBox="1">
            <a:spLocks noChangeArrowheads="1"/>
          </p:cNvSpPr>
          <p:nvPr/>
        </p:nvSpPr>
        <p:spPr bwMode="auto">
          <a:xfrm>
            <a:off x="1165736" y="685918"/>
            <a:ext cx="4526528" cy="342958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86490" tIns="43245" rIns="86490" bIns="43245" anchor="ctr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30724" name="Rectangle 2"/>
          <p:cNvSpPr>
            <a:spLocks noGrp="1" noChangeArrowheads="1"/>
          </p:cNvSpPr>
          <p:nvPr>
            <p:ph type="body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3" tIns="44897" rIns="89793" bIns="44897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38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29651" indent="-28063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22540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571556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20573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469589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18605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367621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16637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marL="0" marR="0" lvl="0" indent="0" algn="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36D384-0A6C-43C6-9A0B-181BBA487207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/>
              <a:t>Insert von-neumann schematic here</a:t>
            </a:r>
          </a:p>
        </p:txBody>
      </p:sp>
    </p:spTree>
    <p:extLst>
      <p:ext uri="{BB962C8B-B14F-4D97-AF65-F5344CB8AC3E}">
        <p14:creationId xmlns:p14="http://schemas.microsoft.com/office/powerpoint/2010/main" val="8089943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29651" indent="-28063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22540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571556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20573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469589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18605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367621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16637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>
              <a:defRPr/>
            </a:pPr>
            <a:fld id="{22A372FA-7516-4E96-B718-907B140B53D7}" type="slidenum">
              <a:rPr lang="en-US" sz="1200">
                <a:latin typeface="Times New Roman" pitchFamily="18" charset="0"/>
              </a:rPr>
              <a:pPr>
                <a:defRPr/>
              </a:pPr>
              <a:t>56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32771" name="Text Box 1"/>
          <p:cNvSpPr txBox="1">
            <a:spLocks noChangeArrowheads="1"/>
          </p:cNvSpPr>
          <p:nvPr/>
        </p:nvSpPr>
        <p:spPr bwMode="auto">
          <a:xfrm>
            <a:off x="1165736" y="685918"/>
            <a:ext cx="4526528" cy="342958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86490" tIns="43245" rIns="86490" bIns="43245" anchor="ctr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32772" name="Rectangle 2"/>
          <p:cNvSpPr>
            <a:spLocks noGrp="1" noChangeArrowheads="1"/>
          </p:cNvSpPr>
          <p:nvPr>
            <p:ph type="body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3" tIns="44897" rIns="89793" bIns="44897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8194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29651" indent="-28063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22540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571556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20573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469589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18605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367621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16637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>
              <a:defRPr/>
            </a:pPr>
            <a:fld id="{E75D8180-D2AB-4BEB-84C3-6FE6FF8C36E2}" type="slidenum">
              <a:rPr lang="en-US" sz="1200">
                <a:latin typeface="Times New Roman" pitchFamily="18" charset="0"/>
              </a:rPr>
              <a:pPr>
                <a:defRPr/>
              </a:pPr>
              <a:t>57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3379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3796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3" tIns="44897" rIns="89793" bIns="44897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94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D4125B-8C9F-4B54-BB19-EB91240FE6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22205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29651" indent="-28063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22540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571556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20573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469589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18605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367621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16637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marL="0" marR="0" lvl="0" indent="0" algn="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853A43-8D19-4BBC-8597-28040EE495F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789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37892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3" tIns="44897" rIns="89793" bIns="44897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550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72262F-AFE6-4C9E-BD41-86DCF51B3A7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61841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72262F-AFE6-4C9E-BD41-86DCF51B3A7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46367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14575" y="523875"/>
            <a:ext cx="4654550" cy="2619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959945-7217-484B-8E74-88DC87A74BB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75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14575" y="523875"/>
            <a:ext cx="4654550" cy="2619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2DD43E-DB87-4654-8BF5-31CE5D2042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901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14575" y="523875"/>
            <a:ext cx="4654550" cy="2619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B4999D-E542-FD41-B752-7CC1BF1656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4988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14575" y="523875"/>
            <a:ext cx="4654550" cy="2619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GPGPU</a:t>
            </a:r>
          </a:p>
          <a:p>
            <a:pPr lvl="2"/>
            <a:r>
              <a:rPr lang="en-US" dirty="0"/>
              <a:t>Origins</a:t>
            </a:r>
          </a:p>
          <a:p>
            <a:pPr lvl="2"/>
            <a:r>
              <a:rPr lang="en-US" dirty="0"/>
              <a:t>Use in supercomputing </a:t>
            </a:r>
          </a:p>
          <a:p>
            <a:pPr lvl="2"/>
            <a:r>
              <a:rPr lang="en-US" dirty="0"/>
              <a:t>CUDA =&gt; </a:t>
            </a:r>
            <a:r>
              <a:rPr lang="en-US" dirty="0" err="1"/>
              <a:t>OpenCL</a:t>
            </a:r>
            <a:r>
              <a:rPr lang="en-US" dirty="0"/>
              <a:t> =&gt; C++AMP, </a:t>
            </a:r>
            <a:r>
              <a:rPr lang="en-US" dirty="0" err="1"/>
              <a:t>OpenACC</a:t>
            </a:r>
            <a:r>
              <a:rPr lang="en-US" dirty="0"/>
              <a:t>, others</a:t>
            </a:r>
          </a:p>
          <a:p>
            <a:pPr lvl="2"/>
            <a:r>
              <a:rPr lang="en-US" dirty="0"/>
              <a:t>Use in Smartphones (e.g., Imagination </a:t>
            </a:r>
            <a:r>
              <a:rPr lang="en-US" dirty="0" err="1"/>
              <a:t>PowerVR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Cars (e.g., NVIDIA DRIVE PX)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F941F2-4885-8B4F-A4A1-81D3F1E582A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3864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14575" y="523875"/>
            <a:ext cx="4654550" cy="2619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2DD43E-DB87-4654-8BF5-31CE5D2042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9768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14575" y="523875"/>
            <a:ext cx="4654550" cy="2619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959945-7217-484B-8E74-88DC87A74BB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75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14575" y="523875"/>
            <a:ext cx="4654550" cy="2619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959945-7217-484B-8E74-88DC87A74BB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10207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29651" indent="-28063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22540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571556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20573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469589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18605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367621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16637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>
              <a:defRPr/>
            </a:pPr>
            <a:fld id="{5B624894-4D92-4DBB-8004-B71488959709}" type="slidenum">
              <a:rPr lang="en-US" sz="1200">
                <a:latin typeface="Times New Roman" pitchFamily="18" charset="0"/>
              </a:rPr>
              <a:pPr>
                <a:defRPr/>
              </a:pPr>
              <a:t>45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7458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3995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29651" indent="-28063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22540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571556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20573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469589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18605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367621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16637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>
              <a:defRPr/>
            </a:pPr>
            <a:fld id="{398AD55D-83DB-45B5-AC5B-5063FC01955C}" type="slidenum">
              <a:rPr lang="en-US" sz="1200">
                <a:latin typeface="Times New Roman" pitchFamily="18" charset="0"/>
              </a:rPr>
              <a:pPr>
                <a:defRPr/>
              </a:pPr>
              <a:t>46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3057" y="4344144"/>
            <a:ext cx="5031887" cy="4113939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/>
              <a:t>Global, constant, and texture memory spaces are persistent across kernels called by the same application.</a:t>
            </a:r>
          </a:p>
        </p:txBody>
      </p:sp>
    </p:spTree>
    <p:extLst>
      <p:ext uri="{BB962C8B-B14F-4D97-AF65-F5344CB8AC3E}">
        <p14:creationId xmlns:p14="http://schemas.microsoft.com/office/powerpoint/2010/main" val="4261400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5891-60A9-4DA4-8C9F-E9D9ADCD64CE}" type="datetimeFigureOut">
              <a:rPr lang="en-US" smtClean="0"/>
              <a:pPr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858637" y="13081000"/>
            <a:ext cx="654026" cy="718145"/>
          </a:xfrm>
        </p:spPr>
        <p:txBody>
          <a:bodyPr/>
          <a:lstStyle>
            <a:lvl1pPr>
              <a:defRPr sz="4000"/>
            </a:lvl1pPr>
          </a:lstStyle>
          <a:p>
            <a:fld id="{323594FA-E141-4234-AE05-360401972BE7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905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3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1D3D9-3FE8-4025-BF66-8DAB1ABB951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69679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5891-60A9-4DA4-8C9F-E9D9ADCD64CE}" type="datetimeFigureOut">
              <a:rPr lang="en-US" smtClean="0"/>
              <a:pPr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4000"/>
            </a:lvl1pPr>
          </a:lstStyle>
          <a:p>
            <a:fld id="{323594FA-E141-4234-AE05-360401972BE7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470210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3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5891-60A9-4DA4-8C9F-E9D9ADCD64CE}" type="datetimeFigureOut">
              <a:rPr lang="en-US" smtClean="0"/>
              <a:pPr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0BD0-49BF-48FC-8114-37C1D4F5AB3D}" type="slidenum">
              <a:rPr lang="en-US" altLang="en-US" smtClean="0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79147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3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3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5891-60A9-4DA4-8C9F-E9D9ADCD64CE}" type="datetimeFigureOut">
              <a:rPr lang="en-US" smtClean="0"/>
              <a:pPr/>
              <a:t>10/15/2020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0BD0-49BF-48FC-8114-37C1D4F5AB3D}" type="slidenum">
              <a:rPr lang="en-US" altLang="en-US" smtClean="0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88371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1" y="3070226"/>
            <a:ext cx="10773834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1" y="4349750"/>
            <a:ext cx="10773834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7" y="3070226"/>
            <a:ext cx="10778066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7" y="4349750"/>
            <a:ext cx="10778066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5891-60A9-4DA4-8C9F-E9D9ADCD64CE}" type="datetimeFigureOut">
              <a:rPr lang="en-US" smtClean="0"/>
              <a:pPr/>
              <a:t>10/15/2020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0BD0-49BF-48FC-8114-37C1D4F5AB3D}" type="slidenum">
              <a:rPr lang="en-US" altLang="en-US" smtClean="0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549986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5891-60A9-4DA4-8C9F-E9D9ADCD64CE}" type="datetimeFigureOut">
              <a:rPr lang="en-US" smtClean="0"/>
              <a:pPr/>
              <a:t>10/15/2020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0BD0-49BF-48FC-8114-37C1D4F5AB3D}" type="slidenum">
              <a:rPr lang="en-US" altLang="en-US" smtClean="0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681258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5891-60A9-4DA4-8C9F-E9D9ADCD64CE}" type="datetimeFigureOut">
              <a:rPr lang="en-US" smtClean="0"/>
              <a:pPr/>
              <a:t>10/15/2020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0BD0-49BF-48FC-8114-37C1D4F5AB3D}" type="slidenum">
              <a:rPr lang="en-US" altLang="en-US" smtClean="0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780483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2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3"/>
            <a:ext cx="13631334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2" y="2870203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5891-60A9-4DA4-8C9F-E9D9ADCD64CE}" type="datetimeFigureOut">
              <a:rPr lang="en-US" smtClean="0"/>
              <a:pPr/>
              <a:t>10/15/2020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0BD0-49BF-48FC-8114-37C1D4F5AB3D}" type="slidenum">
              <a:rPr lang="en-US" altLang="en-US" smtClean="0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57333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4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4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4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5891-60A9-4DA4-8C9F-E9D9ADCD64CE}" type="datetimeFigureOut">
              <a:rPr lang="en-US" smtClean="0"/>
              <a:pPr/>
              <a:t>10/15/2020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0BD0-49BF-48FC-8114-37C1D4F5AB3D}" type="slidenum">
              <a:rPr lang="en-US" altLang="en-US" smtClean="0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142222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5891-60A9-4DA4-8C9F-E9D9ADCD64CE}" type="datetimeFigureOut">
              <a:rPr lang="en-US" smtClean="0"/>
              <a:pPr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0BD0-49BF-48FC-8114-37C1D4F5AB3D}" type="slidenum">
              <a:rPr lang="en-US" altLang="en-US" smtClean="0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645626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9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9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5891-60A9-4DA4-8C9F-E9D9ADCD64CE}" type="datetimeFigureOut">
              <a:rPr lang="en-US" smtClean="0"/>
              <a:pPr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0BD0-49BF-48FC-8114-37C1D4F5AB3D}" type="slidenum">
              <a:rPr lang="en-US" altLang="en-US" smtClean="0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472625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4"/>
            <a:ext cx="24384000" cy="13715997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761951" fontAlgn="base">
                <a:spcBef>
                  <a:spcPct val="0"/>
                </a:spcBef>
                <a:spcAft>
                  <a:spcPct val="0"/>
                </a:spcAft>
              </a:pPr>
              <a:endParaRPr lang="en-US" sz="3000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044980" y="10663002"/>
            <a:ext cx="19309479" cy="584712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555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3987627" y="9493453"/>
            <a:ext cx="19339733" cy="1169552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6667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2" y="1664103"/>
            <a:ext cx="24384004" cy="3970083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  <p:sp>
        <p:nvSpPr>
          <p:cNvPr id="14" name="Subtitle 11"/>
          <p:cNvSpPr txBox="1">
            <a:spLocks/>
          </p:cNvSpPr>
          <p:nvPr userDrawn="1"/>
        </p:nvSpPr>
        <p:spPr bwMode="auto">
          <a:xfrm>
            <a:off x="14667005" y="2810617"/>
            <a:ext cx="8615388" cy="592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03200" tIns="101600" rIns="203200" bIns="1016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2800" kern="0" dirty="0"/>
              <a:t>Accelerated Computing</a:t>
            </a:r>
          </a:p>
        </p:txBody>
      </p:sp>
      <p:sp>
        <p:nvSpPr>
          <p:cNvPr id="15" name="Title 10"/>
          <p:cNvSpPr txBox="1">
            <a:spLocks/>
          </p:cNvSpPr>
          <p:nvPr userDrawn="1"/>
        </p:nvSpPr>
        <p:spPr bwMode="auto">
          <a:xfrm>
            <a:off x="14616741" y="1989817"/>
            <a:ext cx="8628889" cy="820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03200" tIns="101600" rIns="203200" bIns="1016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2031945"/>
            <a:r>
              <a:rPr lang="en-US" sz="4445" kern="0" dirty="0"/>
              <a:t>GPU Teaching Kit</a:t>
            </a:r>
          </a:p>
        </p:txBody>
      </p:sp>
    </p:spTree>
    <p:extLst>
      <p:ext uri="{BB962C8B-B14F-4D97-AF65-F5344CB8AC3E}">
        <p14:creationId xmlns:p14="http://schemas.microsoft.com/office/powerpoint/2010/main" val="256468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7444" y="772163"/>
            <a:ext cx="22169120" cy="144655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344" y="2159004"/>
            <a:ext cx="22108160" cy="1073045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631456" marR="0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4000" dirty="0" smtClean="0"/>
            </a:lvl1pPr>
            <a:lvl2pPr marL="1400490" marR="0" indent="-507985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3112" dirty="0" smtClean="0"/>
            </a:lvl2pPr>
            <a:lvl3pPr marL="1788534" marR="0" indent="-451544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3112" dirty="0" smtClean="0"/>
            </a:lvl3pPr>
          </a:lstStyle>
          <a:p>
            <a:pPr marL="631456" marR="0" lvl="0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631456" marR="0" lvl="1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631456" marR="0" lvl="2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97176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7444" y="772163"/>
            <a:ext cx="22169120" cy="144655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595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4"/>
            <a:ext cx="24384000" cy="13715997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761951" fontAlgn="base">
                <a:spcBef>
                  <a:spcPct val="0"/>
                </a:spcBef>
                <a:spcAft>
                  <a:spcPct val="0"/>
                </a:spcAft>
              </a:pPr>
              <a:endParaRPr lang="en-US" sz="3000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044980" y="10663002"/>
            <a:ext cx="19309479" cy="584712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555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3987627" y="9647278"/>
            <a:ext cx="19339733" cy="1015727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6667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2" y="1664103"/>
            <a:ext cx="24384004" cy="3970083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  <p:sp>
        <p:nvSpPr>
          <p:cNvPr id="14" name="Subtitle 11"/>
          <p:cNvSpPr txBox="1">
            <a:spLocks/>
          </p:cNvSpPr>
          <p:nvPr userDrawn="1"/>
        </p:nvSpPr>
        <p:spPr bwMode="auto">
          <a:xfrm>
            <a:off x="14667005" y="2810617"/>
            <a:ext cx="8615388" cy="592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03200" tIns="101600" rIns="203200" bIns="1016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2800" kern="0" dirty="0"/>
              <a:t>Accelerated Computing</a:t>
            </a:r>
          </a:p>
        </p:txBody>
      </p:sp>
      <p:sp>
        <p:nvSpPr>
          <p:cNvPr id="15" name="Title 10"/>
          <p:cNvSpPr txBox="1">
            <a:spLocks/>
          </p:cNvSpPr>
          <p:nvPr userDrawn="1"/>
        </p:nvSpPr>
        <p:spPr bwMode="auto">
          <a:xfrm>
            <a:off x="14616741" y="1989817"/>
            <a:ext cx="8628889" cy="820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03200" tIns="101600" rIns="203200" bIns="1016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2031945"/>
            <a:r>
              <a:rPr lang="en-US" sz="4445" kern="0" dirty="0"/>
              <a:t>GPU Teaching Kit</a:t>
            </a:r>
          </a:p>
        </p:txBody>
      </p:sp>
    </p:spTree>
    <p:extLst>
      <p:ext uri="{BB962C8B-B14F-4D97-AF65-F5344CB8AC3E}">
        <p14:creationId xmlns:p14="http://schemas.microsoft.com/office/powerpoint/2010/main" val="407733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4"/>
            <a:ext cx="24384000" cy="13715997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761951" fontAlgn="base">
                <a:spcBef>
                  <a:spcPct val="0"/>
                </a:spcBef>
                <a:spcAft>
                  <a:spcPct val="0"/>
                </a:spcAft>
              </a:pPr>
              <a:endParaRPr lang="en-US" sz="3000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044980" y="10663002"/>
            <a:ext cx="19309479" cy="584712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555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3987627" y="9647278"/>
            <a:ext cx="19339733" cy="1015727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6667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2" y="1664103"/>
            <a:ext cx="24384004" cy="3970083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  <p:sp>
        <p:nvSpPr>
          <p:cNvPr id="14" name="Subtitle 11"/>
          <p:cNvSpPr txBox="1">
            <a:spLocks/>
          </p:cNvSpPr>
          <p:nvPr userDrawn="1"/>
        </p:nvSpPr>
        <p:spPr bwMode="auto">
          <a:xfrm>
            <a:off x="14667005" y="2810616"/>
            <a:ext cx="8615388" cy="592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03200" tIns="101600" rIns="203200" bIns="1016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2800" kern="0" dirty="0"/>
              <a:t>Heterogeneous Parallel Programming</a:t>
            </a:r>
          </a:p>
        </p:txBody>
      </p:sp>
      <p:sp>
        <p:nvSpPr>
          <p:cNvPr id="15" name="Title 10"/>
          <p:cNvSpPr txBox="1">
            <a:spLocks/>
          </p:cNvSpPr>
          <p:nvPr userDrawn="1"/>
        </p:nvSpPr>
        <p:spPr bwMode="auto">
          <a:xfrm>
            <a:off x="14616741" y="1989817"/>
            <a:ext cx="8628889" cy="820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03200" tIns="101600" rIns="203200" bIns="1016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2031945"/>
            <a:r>
              <a:rPr lang="en-US" sz="4445" kern="0" dirty="0"/>
              <a:t>GPU Teaching Kit</a:t>
            </a:r>
          </a:p>
        </p:txBody>
      </p:sp>
    </p:spTree>
    <p:extLst>
      <p:ext uri="{BB962C8B-B14F-4D97-AF65-F5344CB8AC3E}">
        <p14:creationId xmlns:p14="http://schemas.microsoft.com/office/powerpoint/2010/main" val="239452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7444" y="772163"/>
            <a:ext cx="22169120" cy="101572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344" y="2159004"/>
            <a:ext cx="22108160" cy="1073045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631456" marR="0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4000" dirty="0" smtClean="0"/>
            </a:lvl1pPr>
            <a:lvl2pPr marL="1400490" marR="0" indent="-507985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3112" dirty="0" smtClean="0"/>
            </a:lvl2pPr>
            <a:lvl3pPr marL="1788534" marR="0" indent="-451544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3112" dirty="0" smtClean="0"/>
            </a:lvl3pPr>
          </a:lstStyle>
          <a:p>
            <a:pPr marL="631456" marR="0" lvl="0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631456" marR="0" lvl="1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631456" marR="0" lvl="2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22223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7444" y="772163"/>
            <a:ext cx="22169120" cy="101572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344" y="2166060"/>
            <a:ext cx="22108160" cy="107234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631456" marR="0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4000" dirty="0" smtClean="0"/>
            </a:lvl1pPr>
            <a:lvl2pPr marL="1400490" marR="0" indent="-507985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3555" dirty="0" smtClean="0"/>
            </a:lvl2pPr>
            <a:lvl3pPr marL="1788534" marR="0" indent="-451544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3112" dirty="0" smtClean="0"/>
            </a:lvl3pPr>
          </a:lstStyle>
          <a:p>
            <a:pPr marL="631456" marR="0" lvl="0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631456" marR="0" lvl="1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631456" marR="0" lvl="2" indent="-631456" algn="l" defTabSz="769887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3149792"/>
            <a:ext cx="24384000" cy="5745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61951" fontAlgn="base">
              <a:spcBef>
                <a:spcPct val="0"/>
              </a:spcBef>
              <a:spcAft>
                <a:spcPct val="0"/>
              </a:spcAft>
            </a:pPr>
            <a:endParaRPr lang="en-US" sz="3000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20265" y="13447864"/>
            <a:ext cx="713397" cy="17113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761951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1112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761951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1112" cap="none" dirty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8554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7444" y="772163"/>
            <a:ext cx="22169120" cy="101572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344" y="2159000"/>
            <a:ext cx="22108160" cy="1065111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4000" dirty="0" smtClean="0"/>
            </a:lvl1pPr>
            <a:lvl2pPr>
              <a:defRPr lang="en-US" sz="3112" dirty="0" smtClean="0"/>
            </a:lvl2pPr>
            <a:lvl3pPr>
              <a:defRPr lang="en-US" sz="3112" dirty="0" smtClean="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2326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7444" y="772163"/>
            <a:ext cx="22169120" cy="101572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89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7444" y="772163"/>
            <a:ext cx="22169120" cy="101572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838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2" y="0"/>
            <a:ext cx="24362343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81"/>
            <a:ext cx="22352000" cy="1025523"/>
          </a:xfrm>
        </p:spPr>
        <p:txBody>
          <a:bodyPr>
            <a:normAutofit/>
          </a:bodyPr>
          <a:lstStyle>
            <a:lvl1pPr algn="r">
              <a:defRPr sz="4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4400" y="1981200"/>
            <a:ext cx="15036800" cy="3048000"/>
          </a:xfrm>
        </p:spPr>
        <p:txBody>
          <a:bodyPr>
            <a:normAutofit/>
          </a:bodyPr>
          <a:lstStyle>
            <a:lvl1pPr>
              <a:defRPr sz="3600"/>
            </a:lvl1pPr>
            <a:lvl2pPr marL="1485920" indent="-571508">
              <a:buFont typeface="Arial" pitchFamily="34" charset="0"/>
              <a:buChar char="•"/>
              <a:defRPr sz="3600">
                <a:latin typeface="AkzidenzGrotesk" pitchFamily="50" charset="0"/>
              </a:defRPr>
            </a:lvl2pPr>
            <a:lvl3pPr>
              <a:defRPr sz="3600">
                <a:latin typeface="AkzidenzGrotesk" pitchFamily="50" charset="0"/>
              </a:defRPr>
            </a:lvl3pPr>
            <a:lvl4pPr marL="2743234" indent="0">
              <a:buFont typeface="Arial" pitchFamily="34" charset="0"/>
              <a:buNone/>
              <a:defRPr sz="3600">
                <a:latin typeface="AkzidenzGrotesk" pitchFamily="50" charset="0"/>
              </a:defRPr>
            </a:lvl4pPr>
            <a:lvl5pPr marL="4114851" indent="-457206">
              <a:buFont typeface="Arial" pitchFamily="34" charset="0"/>
              <a:buChar char="•"/>
              <a:defRPr sz="3600">
                <a:latin typeface="AkzidenzGrotesk" pitchFamily="50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534400" y="5435600"/>
            <a:ext cx="15036800" cy="6908800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latin typeface="Sentinel Medium" pitchFamily="50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6223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op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976" y="550333"/>
            <a:ext cx="20454055" cy="101572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4032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7444" y="772163"/>
            <a:ext cx="22169120" cy="101572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344" y="2159007"/>
            <a:ext cx="22108160" cy="1073045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631432" marR="0" indent="-631432" algn="l" defTabSz="769858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4000" dirty="0" smtClean="0"/>
            </a:lvl1pPr>
            <a:lvl2pPr marL="1400434" marR="0" indent="-507964" algn="l" defTabSz="769858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3112" dirty="0" smtClean="0"/>
            </a:lvl2pPr>
            <a:lvl3pPr marL="1788462" marR="0" indent="-451526" algn="l" defTabSz="769858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3112" dirty="0" smtClean="0"/>
            </a:lvl3pPr>
          </a:lstStyle>
          <a:p>
            <a:pPr marL="631432" marR="0" lvl="0" indent="-631432" algn="l" defTabSz="769858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631432" marR="0" lvl="1" indent="-631432" algn="l" defTabSz="769858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631432" marR="0" lvl="2" indent="-631432" algn="l" defTabSz="769858" rtl="0" eaLnBrk="1" fontAlgn="base" latinLnBrk="0" hangingPunct="1">
              <a:lnSpc>
                <a:spcPct val="90000"/>
              </a:lnSpc>
              <a:spcBef>
                <a:spcPts val="499"/>
              </a:spcBef>
              <a:spcAft>
                <a:spcPts val="49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4445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64399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2946400"/>
            <a:ext cx="21005800" cy="9296400"/>
          </a:xfrm>
          <a:prstGeom prst="rect">
            <a:avLst/>
          </a:prstGeom>
        </p:spPr>
        <p:txBody>
          <a:bodyPr anchor="t"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16664" y="13081000"/>
            <a:ext cx="537973" cy="547749"/>
          </a:xfrm>
          <a:prstGeom prst="rect">
            <a:avLst/>
          </a:prstGeom>
        </p:spPr>
        <p:txBody>
          <a:bodyPr/>
          <a:lstStyle>
            <a:lvl1pPr>
              <a:defRPr sz="3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image" Target="../media/image7.png"/><Relationship Id="rId2" Type="http://schemas.openxmlformats.org/officeDocument/2006/relationships/slideLayout" Target="../slideLayouts/slideLayout27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0.xml"/><Relationship Id="rId15" Type="http://schemas.openxmlformats.org/officeDocument/2006/relationships/image" Target="../media/image10.png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image" Target="../media/image9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3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3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048B6-75C2-4B3C-A1E9-A765E362A827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3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3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00BD0-49BF-48FC-8114-37C1D4F5AB3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7982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88" r:id="rId12"/>
    <p:sldLayoutId id="2147483689" r:id="rId13"/>
    <p:sldLayoutId id="2147483690" r:id="rId14"/>
  </p:sldLayoutIdLst>
  <p:hf hdr="0" ftr="0" dt="0"/>
  <p:txStyles>
    <p:titleStyle>
      <a:lvl1pPr algn="ctr" defTabSz="18288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1828800" rtl="0" eaLnBrk="1" latinLnBrk="0" hangingPunct="1">
        <a:spcBef>
          <a:spcPct val="20000"/>
        </a:spcBef>
        <a:buFont typeface="Arial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1828800" rtl="0" eaLnBrk="1" latinLnBrk="0" hangingPunct="1">
        <a:spcBef>
          <a:spcPct val="20000"/>
        </a:spcBef>
        <a:buFont typeface="Arial" pitchFamily="34" charset="0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spcBef>
          <a:spcPct val="20000"/>
        </a:spcBef>
        <a:buFont typeface="Arial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spcBef>
          <a:spcPct val="20000"/>
        </a:spcBef>
        <a:buFont typeface="Arial" pitchFamily="34" charset="0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spcBef>
          <a:spcPct val="20000"/>
        </a:spcBef>
        <a:buFont typeface="Arial" pitchFamily="34" charset="0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28446" y="777669"/>
            <a:ext cx="21991420" cy="1015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0546" y="2960918"/>
            <a:ext cx="21937650" cy="9667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4" y="13306233"/>
            <a:ext cx="24390983" cy="423048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03194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03194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12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13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418434" y="13424277"/>
            <a:ext cx="713397" cy="2051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761951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1112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761951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1333" cap="none" dirty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23869" y="13315093"/>
            <a:ext cx="2443818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7252" y="13420333"/>
            <a:ext cx="1467015" cy="20292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21866343" y="13409207"/>
            <a:ext cx="1289892" cy="225187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329752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667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5pPr>
      <a:lvl6pPr marL="761951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6pPr>
      <a:lvl7pPr marL="1523899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7pPr>
      <a:lvl8pPr marL="2285847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8pPr>
      <a:lvl9pPr marL="3047793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9pPr>
    </p:titleStyle>
    <p:bodyStyle>
      <a:lvl1pPr marL="631456" indent="-631456" algn="l" defTabSz="769887" rtl="0" eaLnBrk="1" fontAlgn="base" hangingPunct="1">
        <a:lnSpc>
          <a:spcPct val="90000"/>
        </a:lnSpc>
        <a:spcBef>
          <a:spcPts val="499"/>
        </a:spcBef>
        <a:spcAft>
          <a:spcPts val="499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40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400490" indent="-507985" algn="l" defTabSz="769887" rtl="0" eaLnBrk="1" fontAlgn="base" hangingPunct="1">
        <a:lnSpc>
          <a:spcPct val="90000"/>
        </a:lnSpc>
        <a:spcBef>
          <a:spcPts val="499"/>
        </a:spcBef>
        <a:spcAft>
          <a:spcPts val="499"/>
        </a:spcAft>
        <a:buClr>
          <a:schemeClr val="bg2"/>
        </a:buClr>
        <a:buSzPct val="100000"/>
        <a:buFont typeface="Arial" panose="020B0604020202020204" pitchFamily="34" charset="0"/>
        <a:buChar char="–"/>
        <a:defRPr sz="3112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1788534" indent="-451544" algn="l" defTabSz="769887" rtl="0" eaLnBrk="1" fontAlgn="base" hangingPunct="1">
        <a:lnSpc>
          <a:spcPct val="90000"/>
        </a:lnSpc>
        <a:spcBef>
          <a:spcPts val="499"/>
        </a:spcBef>
        <a:spcAft>
          <a:spcPts val="499"/>
        </a:spcAft>
        <a:buClr>
          <a:schemeClr val="bg2"/>
        </a:buClr>
        <a:buSzPct val="100000"/>
        <a:buFont typeface="Arial" panose="020B0604020202020204" pitchFamily="34" charset="0"/>
        <a:buChar char="–"/>
        <a:defRPr sz="3112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2957842" indent="-380973" algn="l" rtl="0" eaLnBrk="1" fontAlgn="base" hangingPunct="1">
        <a:spcBef>
          <a:spcPct val="20000"/>
        </a:spcBef>
        <a:spcAft>
          <a:spcPct val="0"/>
        </a:spcAft>
        <a:buChar char="–"/>
        <a:defRPr sz="3333">
          <a:solidFill>
            <a:schemeClr val="bg1"/>
          </a:solidFill>
          <a:latin typeface="+mn-lt"/>
        </a:defRPr>
      </a:lvl4pPr>
      <a:lvl5pPr marL="3529303" indent="-380973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5pPr>
      <a:lvl6pPr marL="4291254" indent="-380973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6pPr>
      <a:lvl7pPr marL="5053202" indent="-380973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7pPr>
      <a:lvl8pPr marL="5815150" indent="-380973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8pPr>
      <a:lvl9pPr marL="6577098" indent="-380973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152389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61951" algn="l" defTabSz="152389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899" algn="l" defTabSz="152389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847" algn="l" defTabSz="152389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47793" algn="l" defTabSz="152389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09744" algn="l" defTabSz="152389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571692" algn="l" defTabSz="152389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333640" algn="l" defTabSz="152389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095588" algn="l" defTabSz="152389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-P28LKWTzrI?feature=oembed" TargetMode="External"/><Relationship Id="rId4" Type="http://schemas.openxmlformats.org/officeDocument/2006/relationships/hyperlink" Target="https://www.youtube.com/watch?v=-P28LKWTzrI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users.ece.cmu.edu/~yoonguk/papers/kim-isca14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tags" Target="../tags/tag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3.png"/><Relationship Id="rId4" Type="http://schemas.openxmlformats.org/officeDocument/2006/relationships/notesSlide" Target="../notesSlides/notesSlide1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4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Relationship Id="rId5" Type="http://schemas.openxmlformats.org/officeDocument/2006/relationships/image" Target="NUL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44.jpeg"/><Relationship Id="rId4" Type="http://schemas.openxmlformats.org/officeDocument/2006/relationships/image" Target="NUL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219200"/>
            <a:ext cx="24384000" cy="5638800"/>
          </a:xfr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/>
          <a:p>
            <a:pPr fontAlgn="base"/>
            <a:r>
              <a:rPr lang="en-US" b="1" dirty="0"/>
              <a:t>CSC 2224: Parallel Computer </a:t>
            </a:r>
            <a:br>
              <a:rPr lang="en-US" b="1" dirty="0"/>
            </a:br>
            <a:r>
              <a:rPr lang="en-US" b="1" dirty="0"/>
              <a:t>Architecture and Programming</a:t>
            </a:r>
            <a:br>
              <a:rPr lang="en-US" b="1" dirty="0"/>
            </a:br>
            <a:r>
              <a:rPr lang="en-US" b="1" dirty="0"/>
              <a:t>GPU Architecture: Introduction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4859000" y="10829112"/>
            <a:ext cx="1143000" cy="854100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828800"/>
            <a:endParaRPr lang="en-US" sz="4400" b="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38BC0D9-9426-462E-A586-ED53F18E48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7750962"/>
            <a:ext cx="16306800" cy="35052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Prof. Gennady </a:t>
            </a:r>
            <a:r>
              <a:rPr lang="en-US" dirty="0" err="1">
                <a:solidFill>
                  <a:srgbClr val="0000FF"/>
                </a:solidFill>
              </a:rPr>
              <a:t>Pekhimenko</a:t>
            </a:r>
            <a:endParaRPr lang="en-US" dirty="0">
              <a:solidFill>
                <a:srgbClr val="0000FF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University of Toronto</a:t>
            </a:r>
          </a:p>
          <a:p>
            <a:r>
              <a:rPr lang="en-US" dirty="0">
                <a:solidFill>
                  <a:schemeClr val="tx1"/>
                </a:solidFill>
              </a:rPr>
              <a:t>Fall 2020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A2E33A-EA90-4EC4-B1F5-051D808F97CF}"/>
              </a:ext>
            </a:extLst>
          </p:cNvPr>
          <p:cNvSpPr/>
          <p:nvPr/>
        </p:nvSpPr>
        <p:spPr>
          <a:xfrm>
            <a:off x="3200400" y="11894278"/>
            <a:ext cx="17983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 hangingPunct="1"/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The content of this lecture is adapted from the slides of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Kayvon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Fatahalian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(Stanford), Olivier Giroux and Luke Durant (Nvidia), Tor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Aamodt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(UBC) and Edited by: Serina Tan</a:t>
            </a:r>
          </a:p>
          <a:p>
            <a:pPr defTabSz="1828800" hangingPunct="1"/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</a:t>
            </a:r>
          </a:p>
          <a:p>
            <a:pPr defTabSz="1828800" hangingPunct="1"/>
            <a:endParaRPr lang="en-US" sz="3600" i="1" kern="1200" dirty="0">
              <a:solidFill>
                <a:srgbClr val="1F497D"/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14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2"/>
    </mc:Choice>
    <mc:Fallback xmlns="">
      <p:transition spd="slow" advTm="297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ingle-core CPU Exec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Single-core CPU Execution</a:t>
            </a:r>
          </a:p>
        </p:txBody>
      </p:sp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22582" y="13081000"/>
            <a:ext cx="326137" cy="54774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pic>
        <p:nvPicPr>
          <p:cNvPr id="15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948" y="4527530"/>
            <a:ext cx="12814301" cy="6921501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mov R1, 0…"/>
          <p:cNvSpPr txBox="1"/>
          <p:nvPr/>
        </p:nvSpPr>
        <p:spPr>
          <a:xfrm>
            <a:off x="16543716" y="5166995"/>
            <a:ext cx="5419753" cy="5642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sz="4000" dirty="0"/>
              <a:t>mov R1, 0</a:t>
            </a:r>
          </a:p>
          <a:p>
            <a:pPr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sz="4000" dirty="0"/>
              <a:t>START: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sz="4000" dirty="0" err="1"/>
              <a:t>ld</a:t>
            </a:r>
            <a:r>
              <a:rPr sz="4000" dirty="0"/>
              <a:t> R2, a[R1]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sz="4000" dirty="0" err="1"/>
              <a:t>ld</a:t>
            </a:r>
            <a:r>
              <a:rPr sz="4000" dirty="0"/>
              <a:t> R3, b[R1]</a:t>
            </a:r>
            <a:r>
              <a:rPr lang="en-CA" sz="4000" dirty="0"/>
              <a:t> 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lang="en-CA" sz="4000" dirty="0" err="1"/>
              <a:t>ld</a:t>
            </a:r>
            <a:r>
              <a:rPr lang="en-CA" sz="4000" dirty="0"/>
              <a:t> R4, c[R1] 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sz="4000" dirty="0"/>
              <a:t>m</a:t>
            </a:r>
            <a:r>
              <a:rPr lang="en-CA" sz="4000" dirty="0"/>
              <a:t>add</a:t>
            </a:r>
            <a:r>
              <a:rPr sz="4000" dirty="0"/>
              <a:t> R</a:t>
            </a:r>
            <a:r>
              <a:rPr lang="en-CA" sz="4000" dirty="0"/>
              <a:t>5</a:t>
            </a:r>
            <a:r>
              <a:rPr sz="4000" dirty="0"/>
              <a:t>, R2, R3</a:t>
            </a:r>
            <a:r>
              <a:rPr lang="en-CA" sz="4000" dirty="0"/>
              <a:t>, R4</a:t>
            </a:r>
            <a:endParaRPr sz="4000" dirty="0"/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sz="4000" dirty="0" err="1"/>
              <a:t>st</a:t>
            </a:r>
            <a:r>
              <a:rPr sz="4000" dirty="0"/>
              <a:t> R</a:t>
            </a:r>
            <a:r>
              <a:rPr lang="en-CA" sz="4000" dirty="0"/>
              <a:t>5</a:t>
            </a:r>
            <a:r>
              <a:rPr sz="4000" dirty="0"/>
              <a:t>, v[R1]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sz="4000" dirty="0"/>
              <a:t>add R1, R1, 1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sz="4000" dirty="0"/>
              <a:t>bra START if R1 &lt; N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ingle-core CPU Exec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Single-core CPU Execution</a:t>
            </a:r>
          </a:p>
        </p:txBody>
      </p:sp>
      <p:sp>
        <p:nvSpPr>
          <p:cNvPr id="1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22582" y="13081000"/>
            <a:ext cx="326137" cy="54774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62" name="…"/>
          <p:cNvSpPr txBox="1"/>
          <p:nvPr/>
        </p:nvSpPr>
        <p:spPr>
          <a:xfrm>
            <a:off x="18918652" y="11609219"/>
            <a:ext cx="685801" cy="783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/>
            </a:lvl1pPr>
          </a:lstStyle>
          <a:p>
            <a:r>
              <a:t>…</a:t>
            </a:r>
          </a:p>
        </p:txBody>
      </p:sp>
      <p:sp>
        <p:nvSpPr>
          <p:cNvPr id="163" name="Line"/>
          <p:cNvSpPr/>
          <p:nvPr/>
        </p:nvSpPr>
        <p:spPr>
          <a:xfrm flipH="1">
            <a:off x="22883219" y="2917330"/>
            <a:ext cx="1" cy="8492963"/>
          </a:xfrm>
          <a:prstGeom prst="line">
            <a:avLst/>
          </a:prstGeom>
          <a:ln w="25400">
            <a:solidFill>
              <a:srgbClr val="012B5C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4" name="Instruction Flow"/>
          <p:cNvSpPr txBox="1"/>
          <p:nvPr/>
        </p:nvSpPr>
        <p:spPr>
          <a:xfrm>
            <a:off x="21794765" y="11485806"/>
            <a:ext cx="2075308" cy="1030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12B5C"/>
                </a:solidFill>
              </a:defRPr>
            </a:pPr>
            <a:r>
              <a:t>Instruction</a:t>
            </a:r>
            <a:br/>
            <a:r>
              <a:t>Flow</a:t>
            </a:r>
          </a:p>
        </p:txBody>
      </p:sp>
      <p:grpSp>
        <p:nvGrpSpPr>
          <p:cNvPr id="169" name="Group"/>
          <p:cNvGrpSpPr/>
          <p:nvPr/>
        </p:nvGrpSpPr>
        <p:grpSpPr>
          <a:xfrm>
            <a:off x="12318631" y="3690430"/>
            <a:ext cx="8436433" cy="3090092"/>
            <a:chOff x="0" y="0"/>
            <a:chExt cx="8436432" cy="3090090"/>
          </a:xfrm>
        </p:grpSpPr>
        <p:sp>
          <p:nvSpPr>
            <p:cNvPr id="165" name="Rectangle"/>
            <p:cNvSpPr/>
            <p:nvPr/>
          </p:nvSpPr>
          <p:spPr>
            <a:xfrm>
              <a:off x="5690966" y="498270"/>
              <a:ext cx="2221787" cy="1270001"/>
            </a:xfrm>
            <a:prstGeom prst="rect">
              <a:avLst/>
            </a:prstGeom>
            <a:solidFill>
              <a:srgbClr val="4779B1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6" name="Rectangle"/>
            <p:cNvSpPr/>
            <p:nvPr/>
          </p:nvSpPr>
          <p:spPr>
            <a:xfrm>
              <a:off x="5690966" y="2657512"/>
              <a:ext cx="2745467" cy="432579"/>
            </a:xfrm>
            <a:prstGeom prst="rect">
              <a:avLst/>
            </a:prstGeom>
            <a:solidFill>
              <a:srgbClr val="4779B1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7" name="madd stalled,…"/>
            <p:cNvSpPr txBox="1"/>
            <p:nvPr/>
          </p:nvSpPr>
          <p:spPr>
            <a:xfrm>
              <a:off x="-1" y="0"/>
              <a:ext cx="4431793" cy="15002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4779B1"/>
                  </a:solidFill>
                </a:defRPr>
              </a:pPr>
              <a:r>
                <a:rPr b="0">
                  <a:latin typeface="Arial Rounded MT Bold"/>
                  <a:ea typeface="Arial Rounded MT Bold"/>
                  <a:cs typeface="Arial Rounded MT Bold"/>
                  <a:sym typeface="Arial Rounded MT Bold"/>
                </a:rPr>
                <a:t>madd</a:t>
              </a:r>
              <a:r>
                <a:t> stalled, </a:t>
              </a:r>
            </a:p>
            <a:p>
              <a:pPr>
                <a:defRPr>
                  <a:solidFill>
                    <a:srgbClr val="4779B1"/>
                  </a:solidFill>
                </a:defRPr>
              </a:pPr>
              <a:r>
                <a:t>jump to the next </a:t>
              </a:r>
              <a:br/>
              <a:r>
                <a:t>independent instruction</a:t>
              </a:r>
            </a:p>
          </p:txBody>
        </p:sp>
        <p:sp>
          <p:nvSpPr>
            <p:cNvPr id="177" name="Connection Line"/>
            <p:cNvSpPr/>
            <p:nvPr/>
          </p:nvSpPr>
          <p:spPr>
            <a:xfrm>
              <a:off x="4313606" y="750500"/>
              <a:ext cx="1329818" cy="2226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02" h="21600" extrusionOk="0">
                  <a:moveTo>
                    <a:pt x="15410" y="0"/>
                  </a:moveTo>
                  <a:cubicBezTo>
                    <a:pt x="-5398" y="8039"/>
                    <a:pt x="-5134" y="15239"/>
                    <a:pt x="16202" y="21600"/>
                  </a:cubicBezTo>
                </a:path>
              </a:pathLst>
            </a:custGeom>
            <a:noFill/>
            <a:ln w="50800" cap="flat">
              <a:solidFill>
                <a:srgbClr val="4779B1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/>
            <a:lstStyle/>
            <a:p>
              <a:endParaRPr/>
            </a:p>
          </p:txBody>
        </p:sp>
      </p:grpSp>
      <p:grpSp>
        <p:nvGrpSpPr>
          <p:cNvPr id="173" name="Group"/>
          <p:cNvGrpSpPr/>
          <p:nvPr/>
        </p:nvGrpSpPr>
        <p:grpSpPr>
          <a:xfrm>
            <a:off x="12317010" y="6682706"/>
            <a:ext cx="7941712" cy="2954739"/>
            <a:chOff x="0" y="0"/>
            <a:chExt cx="7941711" cy="2954737"/>
          </a:xfrm>
        </p:grpSpPr>
        <p:sp>
          <p:nvSpPr>
            <p:cNvPr id="170" name="Rectangle"/>
            <p:cNvSpPr/>
            <p:nvPr/>
          </p:nvSpPr>
          <p:spPr>
            <a:xfrm>
              <a:off x="5719925" y="1366413"/>
              <a:ext cx="2221787" cy="1270001"/>
            </a:xfrm>
            <a:prstGeom prst="rect">
              <a:avLst/>
            </a:prstGeom>
            <a:solidFill>
              <a:srgbClr val="4779B1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1" name="Can also be executed  out-of-order  through register renaming"/>
            <p:cNvSpPr txBox="1"/>
            <p:nvPr/>
          </p:nvSpPr>
          <p:spPr>
            <a:xfrm>
              <a:off x="-1" y="1454489"/>
              <a:ext cx="4848607" cy="15002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4779B1"/>
                  </a:solidFill>
                </a:defRPr>
              </a:pPr>
              <a:r>
                <a:t>Can also be executed </a:t>
              </a:r>
              <a:br/>
              <a:r>
                <a:t>out-of-order </a:t>
              </a:r>
              <a:br/>
              <a:r>
                <a:t>through register renaming</a:t>
              </a:r>
            </a:p>
          </p:txBody>
        </p:sp>
        <p:sp>
          <p:nvSpPr>
            <p:cNvPr id="178" name="Connection Line"/>
            <p:cNvSpPr/>
            <p:nvPr/>
          </p:nvSpPr>
          <p:spPr>
            <a:xfrm>
              <a:off x="4315228" y="0"/>
              <a:ext cx="1329817" cy="2226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02" h="21600" extrusionOk="0">
                  <a:moveTo>
                    <a:pt x="15410" y="0"/>
                  </a:moveTo>
                  <a:cubicBezTo>
                    <a:pt x="-5398" y="8039"/>
                    <a:pt x="-5134" y="15239"/>
                    <a:pt x="16202" y="21600"/>
                  </a:cubicBezTo>
                </a:path>
              </a:pathLst>
            </a:custGeom>
            <a:noFill/>
            <a:ln w="50800" cap="flat">
              <a:solidFill>
                <a:srgbClr val="4779B1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/>
            <a:lstStyle/>
            <a:p>
              <a:endParaRPr/>
            </a:p>
          </p:txBody>
        </p:sp>
      </p:grpSp>
      <p:sp>
        <p:nvSpPr>
          <p:cNvPr id="174" name="mov R1, 0…"/>
          <p:cNvSpPr txBox="1"/>
          <p:nvPr/>
        </p:nvSpPr>
        <p:spPr>
          <a:xfrm>
            <a:off x="17770754" y="3239922"/>
            <a:ext cx="4218385" cy="398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mov R1, 0</a:t>
            </a:r>
          </a:p>
          <a:p>
            <a:pPr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START: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 err="1"/>
              <a:t>ld</a:t>
            </a:r>
            <a:r>
              <a:rPr dirty="0"/>
              <a:t> R2, a[R1]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 err="1"/>
              <a:t>ld</a:t>
            </a:r>
            <a:r>
              <a:rPr dirty="0"/>
              <a:t> R3, b[R1] 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 err="1"/>
              <a:t>ld</a:t>
            </a:r>
            <a:r>
              <a:rPr dirty="0"/>
              <a:t> R4, c[R1] 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 err="1"/>
              <a:t>madd</a:t>
            </a:r>
            <a:r>
              <a:rPr dirty="0"/>
              <a:t> R5, R2, R3, R4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 err="1"/>
              <a:t>st</a:t>
            </a:r>
            <a:r>
              <a:rPr dirty="0"/>
              <a:t> R5, v[R1]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add R1, R1, 1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bra START if R1 &lt; N</a:t>
            </a:r>
          </a:p>
        </p:txBody>
      </p:sp>
      <p:sp>
        <p:nvSpPr>
          <p:cNvPr id="175" name="START:…"/>
          <p:cNvSpPr txBox="1"/>
          <p:nvPr/>
        </p:nvSpPr>
        <p:spPr>
          <a:xfrm>
            <a:off x="17770754" y="7531699"/>
            <a:ext cx="4218385" cy="355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START: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R2, a[R1]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R3, b[R1] 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R4, c[R1] 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madd R5, R2, R3, R4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st R5, v[R1]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add R1, R1, 1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bra START if R1 &lt; N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85" y="4977976"/>
            <a:ext cx="10676235" cy="57666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ingle-core CPU Exec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Single-core CPU Execution</a:t>
            </a:r>
          </a:p>
        </p:txBody>
      </p:sp>
      <p:sp>
        <p:nvSpPr>
          <p:cNvPr id="1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22582" y="13081000"/>
            <a:ext cx="326137" cy="54774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85" y="4977976"/>
            <a:ext cx="10676235" cy="5766649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…"/>
          <p:cNvSpPr txBox="1"/>
          <p:nvPr/>
        </p:nvSpPr>
        <p:spPr>
          <a:xfrm>
            <a:off x="19375852" y="11609219"/>
            <a:ext cx="685801" cy="783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/>
            </a:lvl1pPr>
          </a:lstStyle>
          <a:p>
            <a:r>
              <a:t>…</a:t>
            </a:r>
          </a:p>
        </p:txBody>
      </p:sp>
      <p:sp>
        <p:nvSpPr>
          <p:cNvPr id="184" name="Line"/>
          <p:cNvSpPr/>
          <p:nvPr/>
        </p:nvSpPr>
        <p:spPr>
          <a:xfrm flipH="1">
            <a:off x="23340419" y="2917330"/>
            <a:ext cx="1" cy="8492963"/>
          </a:xfrm>
          <a:prstGeom prst="line">
            <a:avLst/>
          </a:prstGeom>
          <a:ln w="25400">
            <a:solidFill>
              <a:srgbClr val="012B5C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5" name="Instruction Flow"/>
          <p:cNvSpPr txBox="1"/>
          <p:nvPr/>
        </p:nvSpPr>
        <p:spPr>
          <a:xfrm>
            <a:off x="22251965" y="11485806"/>
            <a:ext cx="2075308" cy="1030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12B5C"/>
                </a:solidFill>
              </a:defRPr>
            </a:pPr>
            <a:r>
              <a:t>Instruction</a:t>
            </a:r>
            <a:br/>
            <a:r>
              <a:t>Flow</a:t>
            </a:r>
          </a:p>
        </p:txBody>
      </p:sp>
      <p:sp>
        <p:nvSpPr>
          <p:cNvPr id="186" name="mov R1, 0…"/>
          <p:cNvSpPr txBox="1"/>
          <p:nvPr/>
        </p:nvSpPr>
        <p:spPr>
          <a:xfrm>
            <a:off x="18227954" y="3239922"/>
            <a:ext cx="4218385" cy="398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mov R1, 0</a:t>
            </a:r>
          </a:p>
          <a:p>
            <a:pPr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START: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R2, a[R1]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R3, b[R1] 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R4, c[R1] 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madd R5, R2, R3, R4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st R5, v[R1]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add R1, R1, 1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bra START if R1 &lt; N</a:t>
            </a:r>
          </a:p>
        </p:txBody>
      </p:sp>
      <p:sp>
        <p:nvSpPr>
          <p:cNvPr id="187" name="START:…"/>
          <p:cNvSpPr txBox="1"/>
          <p:nvPr/>
        </p:nvSpPr>
        <p:spPr>
          <a:xfrm>
            <a:off x="18227954" y="7531699"/>
            <a:ext cx="4218385" cy="355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START: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R2, a[R1]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R3, b[R1] 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R4, c[R1] 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madd R5, R2, R3, R4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st R5, v[R1]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add R1, R1, 1</a:t>
            </a:r>
          </a:p>
          <a:p>
            <a:pPr lvl="1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bra START if R1 &lt; N</a:t>
            </a:r>
          </a:p>
        </p:txBody>
      </p:sp>
      <p:sp>
        <p:nvSpPr>
          <p:cNvPr id="188" name="Oval"/>
          <p:cNvSpPr/>
          <p:nvPr/>
        </p:nvSpPr>
        <p:spPr>
          <a:xfrm>
            <a:off x="16922143" y="3127764"/>
            <a:ext cx="6362373" cy="4345519"/>
          </a:xfrm>
          <a:prstGeom prst="ellipse">
            <a:avLst/>
          </a:prstGeom>
          <a:ln w="50800">
            <a:solidFill>
              <a:srgbClr val="4779B1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9" name="Oval"/>
          <p:cNvSpPr/>
          <p:nvPr/>
        </p:nvSpPr>
        <p:spPr>
          <a:xfrm>
            <a:off x="16922143" y="7136941"/>
            <a:ext cx="6362373" cy="4345519"/>
          </a:xfrm>
          <a:prstGeom prst="ellipse">
            <a:avLst/>
          </a:prstGeom>
          <a:ln w="50800">
            <a:solidFill>
              <a:srgbClr val="4779B1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0" name="But what if we tell the hardware…"/>
          <p:cNvSpPr txBox="1"/>
          <p:nvPr/>
        </p:nvSpPr>
        <p:spPr>
          <a:xfrm>
            <a:off x="11382698" y="6539744"/>
            <a:ext cx="6507862" cy="1500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>
                <a:solidFill>
                  <a:srgbClr val="4779B1"/>
                </a:solidFill>
              </a:defRPr>
            </a:pPr>
            <a:r>
              <a:t>But what if we tell the hardware </a:t>
            </a:r>
          </a:p>
          <a:p>
            <a:pPr>
              <a:defRPr i="1">
                <a:solidFill>
                  <a:srgbClr val="4779B1"/>
                </a:solidFill>
              </a:defRPr>
            </a:pPr>
            <a:r>
              <a:t>these two blocks can be executed </a:t>
            </a:r>
          </a:p>
          <a:p>
            <a:pPr>
              <a:defRPr i="1">
                <a:solidFill>
                  <a:srgbClr val="4779B1"/>
                </a:solidFill>
              </a:defRPr>
            </a:pPr>
            <a:r>
              <a:t>in parallel to begin with?</a:t>
            </a:r>
          </a:p>
        </p:txBody>
      </p:sp>
      <p:sp>
        <p:nvSpPr>
          <p:cNvPr id="16" name="Oval">
            <a:extLst>
              <a:ext uri="{FF2B5EF4-FFF2-40B4-BE49-F238E27FC236}">
                <a16:creationId xmlns:a16="http://schemas.microsoft.com/office/drawing/2014/main" id="{A5ED76B0-04C7-134B-9905-A00411B83DF1}"/>
              </a:ext>
            </a:extLst>
          </p:cNvPr>
          <p:cNvSpPr/>
          <p:nvPr/>
        </p:nvSpPr>
        <p:spPr>
          <a:xfrm>
            <a:off x="4682931" y="4149959"/>
            <a:ext cx="6362373" cy="7459260"/>
          </a:xfrm>
          <a:prstGeom prst="ellipse">
            <a:avLst/>
          </a:prstGeom>
          <a:ln w="50800">
            <a:solidFill>
              <a:srgbClr val="E31836"/>
            </a:solidFill>
            <a:prstDash val="dash"/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362373"/>
                      <a:gd name="connsiteY0" fmla="*/ 3729630 h 7459260"/>
                      <a:gd name="connsiteX1" fmla="*/ 3181187 w 6362373"/>
                      <a:gd name="connsiteY1" fmla="*/ 0 h 7459260"/>
                      <a:gd name="connsiteX2" fmla="*/ 6362374 w 6362373"/>
                      <a:gd name="connsiteY2" fmla="*/ 3729630 h 7459260"/>
                      <a:gd name="connsiteX3" fmla="*/ 3181187 w 6362373"/>
                      <a:gd name="connsiteY3" fmla="*/ 7459260 h 7459260"/>
                      <a:gd name="connsiteX4" fmla="*/ 0 w 6362373"/>
                      <a:gd name="connsiteY4" fmla="*/ 3729630 h 7459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62373" h="7459260" fill="none" extrusionOk="0">
                        <a:moveTo>
                          <a:pt x="0" y="3729630"/>
                        </a:moveTo>
                        <a:cubicBezTo>
                          <a:pt x="240934" y="1698394"/>
                          <a:pt x="1494585" y="-144715"/>
                          <a:pt x="3181187" y="0"/>
                        </a:cubicBezTo>
                        <a:cubicBezTo>
                          <a:pt x="4492860" y="-68183"/>
                          <a:pt x="6188908" y="1833129"/>
                          <a:pt x="6362374" y="3729630"/>
                        </a:cubicBezTo>
                        <a:cubicBezTo>
                          <a:pt x="6347847" y="5650910"/>
                          <a:pt x="4804402" y="7645073"/>
                          <a:pt x="3181187" y="7459260"/>
                        </a:cubicBezTo>
                        <a:cubicBezTo>
                          <a:pt x="1848567" y="7696801"/>
                          <a:pt x="119012" y="5818063"/>
                          <a:pt x="0" y="3729630"/>
                        </a:cubicBezTo>
                        <a:close/>
                      </a:path>
                      <a:path w="6362373" h="7459260" stroke="0" extrusionOk="0">
                        <a:moveTo>
                          <a:pt x="0" y="3729630"/>
                        </a:moveTo>
                        <a:cubicBezTo>
                          <a:pt x="-38209" y="1646244"/>
                          <a:pt x="1034045" y="146456"/>
                          <a:pt x="3181187" y="0"/>
                        </a:cubicBezTo>
                        <a:cubicBezTo>
                          <a:pt x="4999913" y="13011"/>
                          <a:pt x="6055559" y="1679568"/>
                          <a:pt x="6362374" y="3729630"/>
                        </a:cubicBezTo>
                        <a:cubicBezTo>
                          <a:pt x="6177458" y="5970028"/>
                          <a:pt x="4876842" y="7797899"/>
                          <a:pt x="3181187" y="7459260"/>
                        </a:cubicBezTo>
                        <a:cubicBezTo>
                          <a:pt x="1092274" y="7277620"/>
                          <a:pt x="105340" y="5839780"/>
                          <a:pt x="0" y="372963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limming Dow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Slimming Down</a:t>
            </a:r>
          </a:p>
        </p:txBody>
      </p:sp>
      <p:sp>
        <p:nvSpPr>
          <p:cNvPr id="1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19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2724" y="3578390"/>
            <a:ext cx="15858552" cy="8565820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Idea #1:…"/>
          <p:cNvSpPr txBox="1"/>
          <p:nvPr/>
        </p:nvSpPr>
        <p:spPr>
          <a:xfrm>
            <a:off x="9944515" y="4592701"/>
            <a:ext cx="10081734" cy="6308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4500"/>
            </a:pPr>
            <a:r>
              <a:rPr dirty="0">
                <a:solidFill>
                  <a:srgbClr val="537F2D"/>
                </a:solidFill>
              </a:rPr>
              <a:t>Idea #1:</a:t>
            </a:r>
          </a:p>
          <a:p>
            <a:pPr algn="l">
              <a:defRPr sz="4500"/>
            </a:pPr>
            <a:r>
              <a:rPr dirty="0">
                <a:solidFill>
                  <a:srgbClr val="537F2D"/>
                </a:solidFill>
              </a:rPr>
              <a:t>Use increasing transistor count to add more cores to the processor</a:t>
            </a:r>
          </a:p>
          <a:p>
            <a:pPr algn="l">
              <a:defRPr sz="4500"/>
            </a:pPr>
            <a:endParaRPr dirty="0"/>
          </a:p>
          <a:p>
            <a:pPr algn="l" defTabSz="457200">
              <a:defRPr sz="4500" b="0"/>
            </a:pPr>
            <a:r>
              <a:rPr dirty="0"/>
              <a:t>… rather than use transistors to increase sophistication of processor logic that accelerates </a:t>
            </a:r>
            <a:r>
              <a:rPr u="sng" dirty="0"/>
              <a:t>a single instruction stream</a:t>
            </a:r>
            <a:r>
              <a:rPr dirty="0"/>
              <a:t> (e.g., out-of-order and speculative operations)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wo cores (Two Elements in Parallel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718184">
              <a:defRPr sz="9744"/>
            </a:lvl1pPr>
          </a:lstStyle>
          <a:p>
            <a:r>
              <a:t>Two cores (Two Elements in Parallel)</a:t>
            </a:r>
          </a:p>
        </p:txBody>
      </p:sp>
      <p:sp>
        <p:nvSpPr>
          <p:cNvPr id="2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pic>
        <p:nvPicPr>
          <p:cNvPr id="20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3253" y="4304052"/>
            <a:ext cx="4787901" cy="6324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1070" y="4304053"/>
            <a:ext cx="4787901" cy="6324601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START:…"/>
          <p:cNvSpPr txBox="1"/>
          <p:nvPr/>
        </p:nvSpPr>
        <p:spPr>
          <a:xfrm>
            <a:off x="1713000" y="6184899"/>
            <a:ext cx="4218385" cy="312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START: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R2, a[R1]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R3, b[R1] 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R4, c[R1] 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madd R5, R2, R3, R4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st R5, v[R1]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add R1, R1, 1</a:t>
            </a:r>
          </a:p>
        </p:txBody>
      </p:sp>
      <p:sp>
        <p:nvSpPr>
          <p:cNvPr id="206" name="START:…"/>
          <p:cNvSpPr txBox="1"/>
          <p:nvPr/>
        </p:nvSpPr>
        <p:spPr>
          <a:xfrm>
            <a:off x="18234420" y="6184899"/>
            <a:ext cx="4218385" cy="312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START: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R2, a[R1]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R3, b[R1] 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ld R4, c[R1] 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madd R5, R2, R3, R4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st R5, v[R1]</a:t>
            </a:r>
          </a:p>
          <a:p>
            <a:pPr lvl="1" algn="l">
              <a:defRPr b="0">
                <a:solidFill>
                  <a:srgbClr val="929292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add R1, R1, 1</a:t>
            </a:r>
          </a:p>
        </p:txBody>
      </p:sp>
      <p:sp>
        <p:nvSpPr>
          <p:cNvPr id="207" name="Element x"/>
          <p:cNvSpPr/>
          <p:nvPr/>
        </p:nvSpPr>
        <p:spPr>
          <a:xfrm>
            <a:off x="2371474" y="3778250"/>
            <a:ext cx="2070920" cy="1270000"/>
          </a:xfrm>
          <a:prstGeom prst="roundRect">
            <a:avLst>
              <a:gd name="adj" fmla="val 15000"/>
            </a:avLst>
          </a:prstGeom>
          <a:solidFill>
            <a:srgbClr val="5E5E5E"/>
          </a:solidFill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Element x</a:t>
            </a:r>
          </a:p>
        </p:txBody>
      </p:sp>
      <p:sp>
        <p:nvSpPr>
          <p:cNvPr id="208" name="Result x"/>
          <p:cNvSpPr/>
          <p:nvPr/>
        </p:nvSpPr>
        <p:spPr>
          <a:xfrm>
            <a:off x="2371474" y="10250405"/>
            <a:ext cx="2070920" cy="1270001"/>
          </a:xfrm>
          <a:prstGeom prst="roundRect">
            <a:avLst>
              <a:gd name="adj" fmla="val 15000"/>
            </a:avLst>
          </a:prstGeom>
          <a:solidFill>
            <a:srgbClr val="5D7E39"/>
          </a:solidFill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Result x</a:t>
            </a:r>
          </a:p>
        </p:txBody>
      </p:sp>
      <p:sp>
        <p:nvSpPr>
          <p:cNvPr id="209" name="Line"/>
          <p:cNvSpPr/>
          <p:nvPr/>
        </p:nvSpPr>
        <p:spPr>
          <a:xfrm>
            <a:off x="3406933" y="5352225"/>
            <a:ext cx="1" cy="547750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0" name="Line"/>
          <p:cNvSpPr/>
          <p:nvPr/>
        </p:nvSpPr>
        <p:spPr>
          <a:xfrm>
            <a:off x="3406933" y="9594025"/>
            <a:ext cx="1" cy="547750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1" name="Element y"/>
          <p:cNvSpPr/>
          <p:nvPr/>
        </p:nvSpPr>
        <p:spPr>
          <a:xfrm>
            <a:off x="19075607" y="3778250"/>
            <a:ext cx="2070921" cy="1270000"/>
          </a:xfrm>
          <a:prstGeom prst="roundRect">
            <a:avLst>
              <a:gd name="adj" fmla="val 15000"/>
            </a:avLst>
          </a:prstGeom>
          <a:solidFill>
            <a:srgbClr val="5E5E5E"/>
          </a:solidFill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Element y</a:t>
            </a:r>
          </a:p>
        </p:txBody>
      </p:sp>
      <p:sp>
        <p:nvSpPr>
          <p:cNvPr id="212" name="Result y"/>
          <p:cNvSpPr/>
          <p:nvPr/>
        </p:nvSpPr>
        <p:spPr>
          <a:xfrm>
            <a:off x="19075607" y="10250405"/>
            <a:ext cx="2070921" cy="1270001"/>
          </a:xfrm>
          <a:prstGeom prst="roundRect">
            <a:avLst>
              <a:gd name="adj" fmla="val 15000"/>
            </a:avLst>
          </a:prstGeom>
          <a:solidFill>
            <a:srgbClr val="5D7E39"/>
          </a:solidFill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Result y</a:t>
            </a:r>
          </a:p>
        </p:txBody>
      </p:sp>
      <p:sp>
        <p:nvSpPr>
          <p:cNvPr id="213" name="Line"/>
          <p:cNvSpPr/>
          <p:nvPr/>
        </p:nvSpPr>
        <p:spPr>
          <a:xfrm>
            <a:off x="20111066" y="5352225"/>
            <a:ext cx="1" cy="547750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4" name="Line"/>
          <p:cNvSpPr/>
          <p:nvPr/>
        </p:nvSpPr>
        <p:spPr>
          <a:xfrm>
            <a:off x="20111066" y="9594025"/>
            <a:ext cx="1" cy="547750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ixteen 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Sixteen Cores</a:t>
            </a:r>
          </a:p>
        </p:txBody>
      </p:sp>
      <p:sp>
        <p:nvSpPr>
          <p:cNvPr id="2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pic>
        <p:nvPicPr>
          <p:cNvPr id="21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651" y="3368631"/>
            <a:ext cx="5857420" cy="862113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1" name="Group"/>
          <p:cNvGrpSpPr/>
          <p:nvPr/>
        </p:nvGrpSpPr>
        <p:grpSpPr>
          <a:xfrm>
            <a:off x="12149537" y="3408597"/>
            <a:ext cx="8689087" cy="8905405"/>
            <a:chOff x="0" y="0"/>
            <a:chExt cx="8689085" cy="8905404"/>
          </a:xfrm>
        </p:grpSpPr>
        <p:pic>
          <p:nvPicPr>
            <p:cNvPr id="219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5693" y="0"/>
              <a:ext cx="6997701" cy="7975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0" name="16 cores = 16 simultaneous instruction streams"/>
            <p:cNvSpPr txBox="1"/>
            <p:nvPr/>
          </p:nvSpPr>
          <p:spPr>
            <a:xfrm>
              <a:off x="-1" y="8344956"/>
              <a:ext cx="8689087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16 cores = 16 simultaneous instruction streams</a:t>
              </a:r>
            </a:p>
          </p:txBody>
        </p:sp>
      </p:grpSp>
      <p:grpSp>
        <p:nvGrpSpPr>
          <p:cNvPr id="224" name="Group"/>
          <p:cNvGrpSpPr/>
          <p:nvPr/>
        </p:nvGrpSpPr>
        <p:grpSpPr>
          <a:xfrm>
            <a:off x="14384888" y="5046324"/>
            <a:ext cx="3379193" cy="4119746"/>
            <a:chOff x="3139883" y="615484"/>
            <a:chExt cx="3379192" cy="4119745"/>
          </a:xfrm>
        </p:grpSpPr>
        <p:sp>
          <p:nvSpPr>
            <p:cNvPr id="222" name="But wait… Different elements from the vector…"/>
            <p:cNvSpPr/>
            <p:nvPr/>
          </p:nvSpPr>
          <p:spPr>
            <a:xfrm>
              <a:off x="5249075" y="61548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3700"/>
              </a:pPr>
              <a:r>
                <a:rPr dirty="0"/>
                <a:t>But wait… Different elements </a:t>
              </a:r>
              <a:r>
                <a:rPr lang="en-CA" dirty="0"/>
                <a:t>in </a:t>
              </a:r>
              <a:r>
                <a:rPr dirty="0"/>
                <a:t>the vector </a:t>
              </a:r>
            </a:p>
            <a:p>
              <a:pPr>
                <a:defRPr sz="3700"/>
              </a:pPr>
              <a:r>
                <a:rPr dirty="0"/>
                <a:t>are running the </a:t>
              </a:r>
              <a:r>
                <a:rPr u="sng" dirty="0"/>
                <a:t>exact same instructions</a:t>
              </a:r>
              <a:r>
                <a:rPr dirty="0"/>
                <a:t>!</a:t>
              </a:r>
            </a:p>
          </p:txBody>
        </p:sp>
        <p:sp>
          <p:nvSpPr>
            <p:cNvPr id="223" name="START:…"/>
            <p:cNvSpPr/>
            <p:nvPr/>
          </p:nvSpPr>
          <p:spPr>
            <a:xfrm>
              <a:off x="3139883" y="346522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>
                <a:defRPr b="0">
                  <a:solidFill>
                    <a:srgbClr val="5E5E5E"/>
                  </a:solid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pPr>
              <a:r>
                <a:t>START:</a:t>
              </a:r>
            </a:p>
            <a:p>
              <a:pPr lvl="1" algn="l">
                <a:defRPr b="0">
                  <a:solidFill>
                    <a:srgbClr val="5E5E5E"/>
                  </a:solid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pPr>
              <a:r>
                <a:t>ld R2, a[R1]</a:t>
              </a:r>
            </a:p>
            <a:p>
              <a:pPr lvl="1" algn="l">
                <a:defRPr b="0">
                  <a:solidFill>
                    <a:srgbClr val="5E5E5E"/>
                  </a:solid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pPr>
              <a:r>
                <a:t>ld R3, b[R1] </a:t>
              </a:r>
            </a:p>
            <a:p>
              <a:pPr lvl="1" algn="l">
                <a:defRPr b="0">
                  <a:solidFill>
                    <a:srgbClr val="5E5E5E"/>
                  </a:solid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pPr>
              <a:r>
                <a:t>ld R4, c[R1] </a:t>
              </a:r>
            </a:p>
            <a:p>
              <a:pPr lvl="1" algn="l">
                <a:defRPr b="0">
                  <a:solidFill>
                    <a:srgbClr val="5E5E5E"/>
                  </a:solid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pPr>
              <a:r>
                <a:t>madd R5, R2, R3, R4</a:t>
              </a:r>
            </a:p>
            <a:p>
              <a:pPr lvl="1" algn="l">
                <a:defRPr b="0">
                  <a:solidFill>
                    <a:srgbClr val="5E5E5E"/>
                  </a:solid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pPr>
              <a:r>
                <a:t>st R5, v[R1]</a:t>
              </a:r>
            </a:p>
            <a:p>
              <a:pPr lvl="1" algn="l">
                <a:defRPr b="0">
                  <a:solidFill>
                    <a:srgbClr val="5E5E5E"/>
                  </a:solid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pPr>
              <a:r>
                <a:t>add R1, R1, 1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 animBg="1" advAuto="0"/>
      <p:bldP spid="224" grpId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Instruction Stream Sha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Instruction Stream Sharing</a:t>
            </a:r>
          </a:p>
        </p:txBody>
      </p:sp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pic>
        <p:nvPicPr>
          <p:cNvPr id="22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482" y="4635500"/>
            <a:ext cx="5232401" cy="7150100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Idea #2:…"/>
          <p:cNvSpPr txBox="1"/>
          <p:nvPr/>
        </p:nvSpPr>
        <p:spPr>
          <a:xfrm>
            <a:off x="8568193" y="5571073"/>
            <a:ext cx="14897265" cy="4351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4600"/>
            </a:pPr>
            <a:r>
              <a:rPr dirty="0">
                <a:solidFill>
                  <a:srgbClr val="537F2D"/>
                </a:solidFill>
              </a:rPr>
              <a:t>Idea #2:</a:t>
            </a:r>
          </a:p>
          <a:p>
            <a:pPr algn="l">
              <a:defRPr sz="4600"/>
            </a:pPr>
            <a:r>
              <a:rPr dirty="0">
                <a:solidFill>
                  <a:srgbClr val="537F2D"/>
                </a:solidFill>
              </a:rPr>
              <a:t>Amortize cost/complexity of managing an instruction </a:t>
            </a:r>
            <a:br>
              <a:rPr dirty="0">
                <a:solidFill>
                  <a:srgbClr val="537F2D"/>
                </a:solidFill>
              </a:rPr>
            </a:br>
            <a:r>
              <a:rPr dirty="0">
                <a:solidFill>
                  <a:srgbClr val="537F2D"/>
                </a:solidFill>
              </a:rPr>
              <a:t>stream across many ALUs</a:t>
            </a:r>
          </a:p>
          <a:p>
            <a:pPr algn="l">
              <a:defRPr sz="4600"/>
            </a:pPr>
            <a:endParaRPr dirty="0"/>
          </a:p>
          <a:p>
            <a:pPr algn="l">
              <a:defRPr sz="4600"/>
            </a:pPr>
            <a:endParaRPr dirty="0"/>
          </a:p>
          <a:p>
            <a:pPr algn="l">
              <a:defRPr sz="4600"/>
            </a:pPr>
            <a:r>
              <a:rPr dirty="0"/>
              <a:t>SIMD processing!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128 Elements in Parall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128 Elements in Parallel</a:t>
            </a:r>
          </a:p>
        </p:txBody>
      </p:sp>
      <p:sp>
        <p:nvSpPr>
          <p:cNvPr id="2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pic>
        <p:nvPicPr>
          <p:cNvPr id="23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6458" y="3359841"/>
            <a:ext cx="6908801" cy="8013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909" y="3423341"/>
            <a:ext cx="5397501" cy="7886701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16 cores = 16 simultaneous instruction streams"/>
          <p:cNvSpPr txBox="1"/>
          <p:nvPr/>
        </p:nvSpPr>
        <p:spPr>
          <a:xfrm>
            <a:off x="12116315" y="11753554"/>
            <a:ext cx="868908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16 cores = 16 simultaneous instruction streams</a:t>
            </a:r>
          </a:p>
        </p:txBody>
      </p:sp>
      <p:sp>
        <p:nvSpPr>
          <p:cNvPr id="236" name="16 cores 𝘅 8 ALUs/core = 128 ALUs"/>
          <p:cNvSpPr txBox="1"/>
          <p:nvPr/>
        </p:nvSpPr>
        <p:spPr>
          <a:xfrm>
            <a:off x="4242255" y="11690878"/>
            <a:ext cx="6464809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16 cores 𝘅 8 ALUs/core = 128 ALUs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What about Branche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about Branches?</a:t>
            </a:r>
          </a:p>
        </p:txBody>
      </p:sp>
      <p:sp>
        <p:nvSpPr>
          <p:cNvPr id="2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24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175" y="3202477"/>
            <a:ext cx="10551494" cy="9089046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&lt;unconditional  shader  code&gt;…"/>
          <p:cNvSpPr txBox="1"/>
          <p:nvPr/>
        </p:nvSpPr>
        <p:spPr>
          <a:xfrm>
            <a:off x="13632137" y="4833382"/>
            <a:ext cx="10008449" cy="5827236"/>
          </a:xfrm>
          <a:prstGeom prst="rect">
            <a:avLst/>
          </a:prstGeom>
          <a:solidFill>
            <a:srgbClr val="E7E7E7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62915" marR="2261235" indent="-256540" algn="l" defTabSz="457200">
              <a:defRPr sz="3600" b="0">
                <a:solidFill>
                  <a:srgbClr val="404040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&lt;unconditional  shader  code&gt;</a:t>
            </a:r>
            <a:endParaRPr sz="1200" dirty="0">
              <a:solidFill>
                <a:srgbClr val="000000"/>
              </a:solidFill>
            </a:endParaRPr>
          </a:p>
          <a:p>
            <a:pPr algn="l" defTabSz="457200">
              <a:defRPr sz="12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endParaRPr sz="1200" dirty="0">
              <a:solidFill>
                <a:srgbClr val="000000"/>
              </a:solidFill>
            </a:endParaRPr>
          </a:p>
          <a:p>
            <a:pPr marL="231140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if  (x  &gt;  0)  {</a:t>
            </a:r>
            <a:endParaRPr sz="1200" dirty="0"/>
          </a:p>
          <a:p>
            <a:pPr marL="1084580" marR="87121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y  =  pow(x,  exp);  </a:t>
            </a:r>
          </a:p>
          <a:p>
            <a:pPr marL="1084580" marR="87121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y  *=  Ks;</a:t>
            </a:r>
            <a:endParaRPr sz="1200" dirty="0"/>
          </a:p>
          <a:p>
            <a:pPr marL="1084580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 err="1"/>
              <a:t>refl</a:t>
            </a:r>
            <a:r>
              <a:rPr dirty="0"/>
              <a:t>  =  y  +  Ka;</a:t>
            </a:r>
            <a:endParaRPr sz="1200" dirty="0"/>
          </a:p>
          <a:p>
            <a:pPr marL="20700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}  else  {</a:t>
            </a:r>
            <a:endParaRPr sz="1200" dirty="0"/>
          </a:p>
          <a:p>
            <a:pPr marL="1109344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x  =  0;</a:t>
            </a:r>
            <a:endParaRPr sz="1200" dirty="0"/>
          </a:p>
          <a:p>
            <a:pPr marL="1109344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 err="1"/>
              <a:t>refl</a:t>
            </a:r>
            <a:r>
              <a:rPr dirty="0"/>
              <a:t>  =  Ka;</a:t>
            </a:r>
            <a:endParaRPr sz="1200" dirty="0"/>
          </a:p>
          <a:p>
            <a:pPr marL="18287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}</a:t>
            </a:r>
            <a:endParaRPr sz="1200" dirty="0"/>
          </a:p>
          <a:p>
            <a:pPr marL="231140" marR="713105" indent="-231140" algn="l" defTabSz="457200">
              <a:defRPr sz="3600" b="0">
                <a:solidFill>
                  <a:srgbClr val="404040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&lt;resume  unconditional  shader  code&gt;</a:t>
            </a:r>
            <a:endParaRPr sz="12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&lt;unconditional  shader  code&gt;…">
            <a:extLst>
              <a:ext uri="{FF2B5EF4-FFF2-40B4-BE49-F238E27FC236}">
                <a16:creationId xmlns:a16="http://schemas.microsoft.com/office/drawing/2014/main" id="{1F043E85-180F-A44F-AFBF-0BC882A03EF1}"/>
              </a:ext>
            </a:extLst>
          </p:cNvPr>
          <p:cNvSpPr txBox="1"/>
          <p:nvPr/>
        </p:nvSpPr>
        <p:spPr>
          <a:xfrm>
            <a:off x="13632137" y="4833382"/>
            <a:ext cx="10008449" cy="5827236"/>
          </a:xfrm>
          <a:prstGeom prst="rect">
            <a:avLst/>
          </a:prstGeom>
          <a:solidFill>
            <a:srgbClr val="E7E7E7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62915" marR="2261235" indent="-256540" algn="l" defTabSz="457200">
              <a:defRPr sz="3600" b="0">
                <a:solidFill>
                  <a:srgbClr val="404040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&lt;unconditional  shader  code&gt;</a:t>
            </a:r>
            <a:endParaRPr sz="1200" dirty="0">
              <a:solidFill>
                <a:srgbClr val="000000"/>
              </a:solidFill>
            </a:endParaRPr>
          </a:p>
          <a:p>
            <a:pPr algn="l" defTabSz="457200">
              <a:defRPr sz="12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endParaRPr sz="1200" dirty="0">
              <a:solidFill>
                <a:srgbClr val="000000"/>
              </a:solidFill>
            </a:endParaRPr>
          </a:p>
          <a:p>
            <a:pPr marL="231140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if  (x  &gt;  0)  {</a:t>
            </a:r>
            <a:endParaRPr sz="1200" dirty="0"/>
          </a:p>
          <a:p>
            <a:pPr marL="1084580" marR="87121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y  =  pow(x,  exp);  </a:t>
            </a:r>
          </a:p>
          <a:p>
            <a:pPr marL="1084580" marR="87121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y  *=  Ks;</a:t>
            </a:r>
            <a:endParaRPr sz="1200" dirty="0"/>
          </a:p>
          <a:p>
            <a:pPr marL="1084580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 err="1"/>
              <a:t>refl</a:t>
            </a:r>
            <a:r>
              <a:rPr dirty="0"/>
              <a:t>  =  y  +  Ka;</a:t>
            </a:r>
            <a:endParaRPr sz="1200" dirty="0"/>
          </a:p>
          <a:p>
            <a:pPr marL="20700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}  else  {</a:t>
            </a:r>
            <a:endParaRPr sz="1200" dirty="0"/>
          </a:p>
          <a:p>
            <a:pPr marL="1109344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x  =  0;</a:t>
            </a:r>
            <a:endParaRPr sz="1200" dirty="0"/>
          </a:p>
          <a:p>
            <a:pPr marL="1109344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 err="1"/>
              <a:t>refl</a:t>
            </a:r>
            <a:r>
              <a:rPr dirty="0"/>
              <a:t>  =  Ka;</a:t>
            </a:r>
            <a:endParaRPr sz="1200" dirty="0"/>
          </a:p>
          <a:p>
            <a:pPr marL="18287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}</a:t>
            </a:r>
            <a:endParaRPr sz="1200" dirty="0"/>
          </a:p>
          <a:p>
            <a:pPr marL="231140" marR="713105" indent="-231140" algn="l" defTabSz="457200">
              <a:defRPr sz="3600" b="0">
                <a:solidFill>
                  <a:srgbClr val="404040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&lt;resume  unconditional  shader  code&gt;</a:t>
            </a:r>
            <a:endParaRPr sz="1200" dirty="0">
              <a:solidFill>
                <a:srgbClr val="000000"/>
              </a:solidFill>
            </a:endParaRPr>
          </a:p>
        </p:txBody>
      </p:sp>
      <p:sp>
        <p:nvSpPr>
          <p:cNvPr id="243" name="What about Branche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about Branches?</a:t>
            </a:r>
          </a:p>
        </p:txBody>
      </p:sp>
      <p:sp>
        <p:nvSpPr>
          <p:cNvPr id="2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pic>
        <p:nvPicPr>
          <p:cNvPr id="2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175" y="3202477"/>
            <a:ext cx="10551494" cy="9089046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Rectangle"/>
          <p:cNvSpPr/>
          <p:nvPr/>
        </p:nvSpPr>
        <p:spPr>
          <a:xfrm>
            <a:off x="13632137" y="5554220"/>
            <a:ext cx="6260049" cy="690585"/>
          </a:xfrm>
          <a:prstGeom prst="rect">
            <a:avLst/>
          </a:prstGeom>
          <a:ln w="63500">
            <a:solidFill>
              <a:srgbClr val="4779B1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Mythbusters Demo GPU versus CPU">
            <a:hlinkClick r:id="" action="ppaction://media"/>
            <a:extLst>
              <a:ext uri="{FF2B5EF4-FFF2-40B4-BE49-F238E27FC236}">
                <a16:creationId xmlns:a16="http://schemas.microsoft.com/office/drawing/2014/main" id="{75E1A599-0E06-054A-9AEE-C223268DDBB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460703" y="1384145"/>
            <a:ext cx="19462594" cy="109477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CFDD5AE-E528-7C44-9E27-678C94C75F4E}"/>
              </a:ext>
            </a:extLst>
          </p:cNvPr>
          <p:cNvSpPr txBox="1"/>
          <p:nvPr/>
        </p:nvSpPr>
        <p:spPr>
          <a:xfrm>
            <a:off x="7598595" y="12820554"/>
            <a:ext cx="9186810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CA" dirty="0">
                <a:hlinkClick r:id="rId4"/>
              </a:rPr>
              <a:t>https://www.youtube.com/watch?v=-P28LKWTzrI</a:t>
            </a:r>
            <a:endParaRPr kumimoji="0" 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&lt;unconditional  shader  code&gt;…">
            <a:extLst>
              <a:ext uri="{FF2B5EF4-FFF2-40B4-BE49-F238E27FC236}">
                <a16:creationId xmlns:a16="http://schemas.microsoft.com/office/drawing/2014/main" id="{C472666B-2BBC-8143-B0C3-104BB3110E0F}"/>
              </a:ext>
            </a:extLst>
          </p:cNvPr>
          <p:cNvSpPr txBox="1"/>
          <p:nvPr/>
        </p:nvSpPr>
        <p:spPr>
          <a:xfrm>
            <a:off x="13632137" y="4833382"/>
            <a:ext cx="10008449" cy="5827236"/>
          </a:xfrm>
          <a:prstGeom prst="rect">
            <a:avLst/>
          </a:prstGeom>
          <a:solidFill>
            <a:srgbClr val="E7E7E7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62915" marR="2261235" indent="-256540" algn="l" defTabSz="457200">
              <a:defRPr sz="3600" b="0">
                <a:solidFill>
                  <a:srgbClr val="404040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&lt;unconditional  shader  code&gt;</a:t>
            </a:r>
            <a:endParaRPr sz="1200" dirty="0">
              <a:solidFill>
                <a:srgbClr val="000000"/>
              </a:solidFill>
            </a:endParaRPr>
          </a:p>
          <a:p>
            <a:pPr algn="l" defTabSz="457200">
              <a:defRPr sz="12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endParaRPr sz="1200" dirty="0">
              <a:solidFill>
                <a:srgbClr val="000000"/>
              </a:solidFill>
            </a:endParaRPr>
          </a:p>
          <a:p>
            <a:pPr marL="231140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if  (x  &gt;  0)  {</a:t>
            </a:r>
            <a:endParaRPr sz="1200" dirty="0"/>
          </a:p>
          <a:p>
            <a:pPr marL="1084580" marR="87121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y  =  pow(x,  exp);  </a:t>
            </a:r>
          </a:p>
          <a:p>
            <a:pPr marL="1084580" marR="87121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y  *=  Ks;</a:t>
            </a:r>
            <a:endParaRPr sz="1200" dirty="0"/>
          </a:p>
          <a:p>
            <a:pPr marL="1084580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 err="1"/>
              <a:t>refl</a:t>
            </a:r>
            <a:r>
              <a:rPr dirty="0"/>
              <a:t>  =  y  +  Ka;</a:t>
            </a:r>
            <a:endParaRPr sz="1200" dirty="0"/>
          </a:p>
          <a:p>
            <a:pPr marL="20700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}  else  {</a:t>
            </a:r>
            <a:endParaRPr sz="1200" dirty="0"/>
          </a:p>
          <a:p>
            <a:pPr marL="1109344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x  =  0;</a:t>
            </a:r>
            <a:endParaRPr sz="1200" dirty="0"/>
          </a:p>
          <a:p>
            <a:pPr marL="1109344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 err="1"/>
              <a:t>refl</a:t>
            </a:r>
            <a:r>
              <a:rPr dirty="0"/>
              <a:t>  =  Ka;</a:t>
            </a:r>
            <a:endParaRPr sz="1200" dirty="0"/>
          </a:p>
          <a:p>
            <a:pPr marL="182879" algn="l" defTabSz="457200">
              <a:defRPr sz="3600"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}</a:t>
            </a:r>
            <a:endParaRPr sz="1200" dirty="0"/>
          </a:p>
          <a:p>
            <a:pPr marL="231140" marR="713105" indent="-231140" algn="l" defTabSz="457200">
              <a:defRPr sz="3600" b="0">
                <a:solidFill>
                  <a:srgbClr val="404040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&lt;resume  unconditional  shader  code&gt;</a:t>
            </a:r>
            <a:endParaRPr sz="1200" dirty="0">
              <a:solidFill>
                <a:srgbClr val="000000"/>
              </a:solidFill>
            </a:endParaRPr>
          </a:p>
        </p:txBody>
      </p:sp>
      <p:sp>
        <p:nvSpPr>
          <p:cNvPr id="250" name="Rectangle"/>
          <p:cNvSpPr/>
          <p:nvPr/>
        </p:nvSpPr>
        <p:spPr>
          <a:xfrm>
            <a:off x="14377033" y="6121301"/>
            <a:ext cx="6260050" cy="1801835"/>
          </a:xfrm>
          <a:prstGeom prst="rect">
            <a:avLst/>
          </a:prstGeom>
          <a:solidFill>
            <a:srgbClr val="E7A61F">
              <a:alpha val="46027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1" name="What about Branche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about Branches?</a:t>
            </a:r>
          </a:p>
        </p:txBody>
      </p:sp>
      <p:sp>
        <p:nvSpPr>
          <p:cNvPr id="2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pic>
        <p:nvPicPr>
          <p:cNvPr id="2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175" y="3202477"/>
            <a:ext cx="10551494" cy="9089046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Rectangle"/>
          <p:cNvSpPr/>
          <p:nvPr/>
        </p:nvSpPr>
        <p:spPr>
          <a:xfrm>
            <a:off x="14377033" y="8434428"/>
            <a:ext cx="6260050" cy="1140557"/>
          </a:xfrm>
          <a:prstGeom prst="rect">
            <a:avLst/>
          </a:prstGeom>
          <a:solidFill>
            <a:srgbClr val="CAD5F6">
              <a:alpha val="38151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5" name="Not all ALUs do useful work!…"/>
          <p:cNvSpPr txBox="1"/>
          <p:nvPr/>
        </p:nvSpPr>
        <p:spPr>
          <a:xfrm>
            <a:off x="3014592" y="10892621"/>
            <a:ext cx="11084206" cy="1784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2064" defTabSz="457200">
              <a:defRPr sz="5466" b="0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Not all ALUs do useful work!</a:t>
            </a:r>
            <a:endParaRPr sz="1200" dirty="0">
              <a:latin typeface="Times"/>
              <a:ea typeface="Times"/>
              <a:cs typeface="Times"/>
              <a:sym typeface="Times"/>
            </a:endParaRPr>
          </a:p>
          <a:p>
            <a:pPr marL="12064" defTabSz="457200">
              <a:defRPr sz="5466" b="0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Worst case: 1/8 peak performance</a:t>
            </a:r>
            <a:endParaRPr sz="1200" dirty="0"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Terminolog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Terminology</a:t>
            </a:r>
          </a:p>
        </p:txBody>
      </p:sp>
      <p:sp>
        <p:nvSpPr>
          <p:cNvPr id="258" name="Instruction stream coherence (“coherent execution”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18608" indent="-718608" defTabSz="443484">
              <a:spcBef>
                <a:spcPts val="0"/>
              </a:spcBef>
              <a:defRPr sz="5432">
                <a:latin typeface="Helvetica"/>
                <a:ea typeface="Helvetica"/>
                <a:cs typeface="Helvetica"/>
                <a:sym typeface="Helvetica"/>
              </a:defRPr>
            </a:pPr>
            <a:r>
              <a:t>Instruction stream coherence (“coherent execution”)</a:t>
            </a:r>
          </a:p>
          <a:p>
            <a:pPr marL="1334558" lvl="1" indent="-718608" defTabSz="443484">
              <a:spcBef>
                <a:spcPts val="0"/>
              </a:spcBef>
              <a:defRPr sz="5432">
                <a:latin typeface="Helvetica"/>
                <a:ea typeface="Helvetica"/>
                <a:cs typeface="Helvetica"/>
                <a:sym typeface="Helvetica"/>
              </a:defRPr>
            </a:pPr>
            <a:r>
              <a:t>Same instruction sequence applies to all elements operated upon simultaneously</a:t>
            </a:r>
          </a:p>
          <a:p>
            <a:pPr marL="1334558" lvl="1" indent="-718608" defTabSz="443484">
              <a:spcBef>
                <a:spcPts val="0"/>
              </a:spcBef>
              <a:defRPr sz="5432">
                <a:latin typeface="Helvetica"/>
                <a:ea typeface="Helvetica"/>
                <a:cs typeface="Helvetica"/>
                <a:sym typeface="Helvetica"/>
              </a:defRPr>
            </a:pPr>
            <a:r>
              <a:t>Coherent execution is necessary for efficient use of SIMD processing resources</a:t>
            </a:r>
          </a:p>
          <a:p>
            <a:pPr marL="1334558" lvl="1" indent="-718608" defTabSz="443484">
              <a:spcBef>
                <a:spcPts val="0"/>
              </a:spcBef>
              <a:defRPr sz="5432">
                <a:latin typeface="Helvetica"/>
                <a:ea typeface="Helvetica"/>
                <a:cs typeface="Helvetica"/>
                <a:sym typeface="Helvetica"/>
              </a:defRPr>
            </a:pPr>
            <a:r>
              <a:t>Coherent execution IS NOT necessary for efficient parallelization across cores, since each core has the capability to fetch/decode a different instruction stream</a:t>
            </a:r>
          </a:p>
          <a:p>
            <a:pPr marL="718608" indent="-718608" defTabSz="443484">
              <a:spcBef>
                <a:spcPts val="0"/>
              </a:spcBef>
              <a:defRPr sz="5432">
                <a:latin typeface="Helvetica"/>
                <a:ea typeface="Helvetica"/>
                <a:cs typeface="Helvetica"/>
                <a:sym typeface="Helvetica"/>
              </a:defRPr>
            </a:pPr>
            <a:r>
              <a:t>“Divergent” execution</a:t>
            </a:r>
          </a:p>
          <a:p>
            <a:pPr marL="1334558" lvl="1" indent="-718608" defTabSz="443484">
              <a:spcBef>
                <a:spcPts val="0"/>
              </a:spcBef>
              <a:defRPr sz="5432">
                <a:latin typeface="Helvetica"/>
                <a:ea typeface="Helvetica"/>
                <a:cs typeface="Helvetica"/>
                <a:sym typeface="Helvetica"/>
              </a:defRPr>
            </a:pPr>
            <a:r>
              <a:t>A lack of instruction stream coherence</a:t>
            </a:r>
          </a:p>
        </p:txBody>
      </p:sp>
      <p:sp>
        <p:nvSpPr>
          <p:cNvPr id="2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19153" y="13081000"/>
            <a:ext cx="332995" cy="54774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IMD Execution on Modern GP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67715">
              <a:defRPr sz="10416"/>
            </a:lvl1pPr>
          </a:lstStyle>
          <a:p>
            <a:r>
              <a:t>SIMD Execution on Modern GPUs</a:t>
            </a:r>
          </a:p>
        </p:txBody>
      </p:sp>
      <p:sp>
        <p:nvSpPr>
          <p:cNvPr id="262" name="“Implicit SIMD”…"/>
          <p:cNvSpPr txBox="1">
            <a:spLocks noGrp="1"/>
          </p:cNvSpPr>
          <p:nvPr>
            <p:ph type="body" idx="1"/>
          </p:nvPr>
        </p:nvSpPr>
        <p:spPr>
          <a:xfrm>
            <a:off x="1689100" y="2946400"/>
            <a:ext cx="22263720" cy="9296400"/>
          </a:xfrm>
          <a:prstGeom prst="rect">
            <a:avLst/>
          </a:prstGeom>
        </p:spPr>
        <p:txBody>
          <a:bodyPr/>
          <a:lstStyle/>
          <a:p>
            <a:pPr marL="555625" indent="-555625" defTabSz="457200">
              <a:lnSpc>
                <a:spcPct val="120000"/>
              </a:lnSpc>
              <a:spcBef>
                <a:spcPts val="0"/>
              </a:spcBef>
              <a:defRPr sz="42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“Implicit SIMD”</a:t>
            </a:r>
          </a:p>
          <a:p>
            <a:pPr marL="1190625" lvl="1" indent="-555625" defTabSz="457200">
              <a:lnSpc>
                <a:spcPct val="120000"/>
              </a:lnSpc>
              <a:spcBef>
                <a:spcPts val="0"/>
              </a:spcBef>
              <a:defRPr sz="42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Compiler generates a </a:t>
            </a:r>
            <a:r>
              <a:rPr u="sng" dirty="0"/>
              <a:t>scalar binary</a:t>
            </a:r>
            <a:r>
              <a:rPr dirty="0"/>
              <a:t> (scalar as opposed to vector instructions)</a:t>
            </a:r>
          </a:p>
          <a:p>
            <a:pPr marL="1190625" lvl="1" indent="-555625" defTabSz="457200">
              <a:lnSpc>
                <a:spcPct val="120000"/>
              </a:lnSpc>
              <a:spcBef>
                <a:spcPts val="0"/>
              </a:spcBef>
              <a:defRPr sz="42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But N instances of the program are *always running* together on the processor </a:t>
            </a:r>
            <a:br>
              <a:rPr dirty="0"/>
            </a:br>
            <a:r>
              <a:rPr dirty="0"/>
              <a:t>i.e., execute(</a:t>
            </a:r>
            <a:r>
              <a:rPr dirty="0" err="1"/>
              <a:t>my_function</a:t>
            </a:r>
            <a:r>
              <a:rPr dirty="0"/>
              <a:t>, N) // execute </a:t>
            </a:r>
            <a:r>
              <a:rPr dirty="0" err="1"/>
              <a:t>my_function</a:t>
            </a:r>
            <a:r>
              <a:rPr dirty="0"/>
              <a:t> N times</a:t>
            </a:r>
          </a:p>
          <a:p>
            <a:pPr marL="1190625" lvl="1" indent="-555625" defTabSz="457200">
              <a:lnSpc>
                <a:spcPct val="120000"/>
              </a:lnSpc>
              <a:spcBef>
                <a:spcPts val="0"/>
              </a:spcBef>
              <a:defRPr sz="4200"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/>
              <a:t>Hardware (not compiler)</a:t>
            </a:r>
            <a:r>
              <a:rPr dirty="0"/>
              <a:t> is responsible for simultaneously </a:t>
            </a:r>
            <a:r>
              <a:rPr u="sng" dirty="0"/>
              <a:t>executing</a:t>
            </a:r>
            <a:r>
              <a:rPr dirty="0"/>
              <a:t> the same instruction on different data in SIMD ALUs</a:t>
            </a:r>
          </a:p>
          <a:p>
            <a:pPr marL="555625" indent="-555625" defTabSz="457200">
              <a:lnSpc>
                <a:spcPct val="120000"/>
              </a:lnSpc>
              <a:spcBef>
                <a:spcPts val="0"/>
              </a:spcBef>
              <a:defRPr sz="42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SIMD width in practice</a:t>
            </a:r>
          </a:p>
          <a:p>
            <a:pPr marL="1190625" lvl="1" indent="-555625" defTabSz="457200">
              <a:lnSpc>
                <a:spcPct val="120000"/>
              </a:lnSpc>
              <a:spcBef>
                <a:spcPts val="0"/>
              </a:spcBef>
              <a:defRPr sz="4200">
                <a:latin typeface="Helvetica"/>
                <a:ea typeface="Helvetica"/>
                <a:cs typeface="Helvetica"/>
                <a:sym typeface="Helvetica"/>
              </a:defRPr>
            </a:pPr>
            <a:r>
              <a:rPr i="1" dirty="0"/>
              <a:t>32</a:t>
            </a:r>
            <a:r>
              <a:rPr dirty="0"/>
              <a:t> on NVIDIA GPUs (a </a:t>
            </a:r>
            <a:r>
              <a:rPr u="sng" dirty="0"/>
              <a:t>warp</a:t>
            </a:r>
            <a:r>
              <a:rPr dirty="0"/>
              <a:t> of threads) and </a:t>
            </a:r>
            <a:r>
              <a:rPr i="1" dirty="0"/>
              <a:t>64</a:t>
            </a:r>
            <a:r>
              <a:rPr dirty="0"/>
              <a:t> on AMD GPUs (</a:t>
            </a:r>
            <a:r>
              <a:rPr dirty="0" err="1"/>
              <a:t>wavefront</a:t>
            </a:r>
            <a:r>
              <a:rPr dirty="0"/>
              <a:t>)</a:t>
            </a:r>
          </a:p>
          <a:p>
            <a:pPr marL="1190625" lvl="1" indent="-555625" defTabSz="457200">
              <a:lnSpc>
                <a:spcPct val="120000"/>
              </a:lnSpc>
              <a:spcBef>
                <a:spcPts val="0"/>
              </a:spcBef>
              <a:defRPr sz="4200">
                <a:latin typeface="Helvetica"/>
                <a:ea typeface="Helvetica"/>
                <a:cs typeface="Helvetica"/>
                <a:sym typeface="Helvetica"/>
              </a:defRPr>
            </a:pPr>
            <a:r>
              <a:rPr u="sng" dirty="0"/>
              <a:t>Divergence</a:t>
            </a:r>
            <a:r>
              <a:rPr dirty="0"/>
              <a:t> can be a big issue (poorly written code might execute at 1/32 the peak capability of the machine!)</a:t>
            </a:r>
          </a:p>
        </p:txBody>
      </p:sp>
      <p:sp>
        <p:nvSpPr>
          <p:cNvPr id="2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aling with Stalls on In-order 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09930">
              <a:defRPr sz="9632"/>
            </a:lvl1pPr>
          </a:lstStyle>
          <a:p>
            <a:r>
              <a:rPr dirty="0"/>
              <a:t>Dealing with Stalls </a:t>
            </a:r>
            <a:r>
              <a:rPr lang="en-CA" dirty="0"/>
              <a:t>on</a:t>
            </a:r>
            <a:r>
              <a:rPr dirty="0"/>
              <a:t> In-order Cores</a:t>
            </a:r>
          </a:p>
        </p:txBody>
      </p:sp>
      <p:sp>
        <p:nvSpPr>
          <p:cNvPr id="266" name="Stalls occur when a core cannot run the next instruction because of a dependency on a previous long-latency oper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65150" indent="-565150" defTabSz="734694">
              <a:spcBef>
                <a:spcPts val="5200"/>
              </a:spcBef>
              <a:defRPr sz="4272"/>
            </a:pPr>
            <a:r>
              <a:rPr dirty="0"/>
              <a:t>Stalls occur when a core cannot run the next instruction because of a </a:t>
            </a:r>
            <a:r>
              <a:rPr u="sng" dirty="0"/>
              <a:t>dependency</a:t>
            </a:r>
            <a:r>
              <a:rPr dirty="0"/>
              <a:t> on a previous long-latency operation</a:t>
            </a:r>
            <a:r>
              <a:rPr sz="1068" dirty="0">
                <a:latin typeface="Times"/>
                <a:ea typeface="Times"/>
                <a:cs typeface="Times"/>
                <a:sym typeface="Times"/>
              </a:rPr>
              <a:t> </a:t>
            </a:r>
          </a:p>
          <a:p>
            <a:pPr marL="565150" indent="-565150" defTabSz="734694">
              <a:spcBef>
                <a:spcPts val="5200"/>
              </a:spcBef>
              <a:defRPr sz="4272"/>
            </a:pPr>
            <a:r>
              <a:rPr dirty="0"/>
              <a:t>We’ve removed fancy logic that helps avoid stalls</a:t>
            </a:r>
          </a:p>
          <a:p>
            <a:pPr marL="1130300" lvl="1" indent="-565150" defTabSz="734694">
              <a:spcBef>
                <a:spcPts val="5200"/>
              </a:spcBef>
              <a:defRPr sz="4272"/>
            </a:pPr>
            <a:r>
              <a:rPr dirty="0"/>
              <a:t>No</a:t>
            </a:r>
            <a:r>
              <a:rPr lang="en-CA" dirty="0"/>
              <a:t> more</a:t>
            </a:r>
            <a:r>
              <a:rPr dirty="0"/>
              <a:t> out-of-order execution to exploit instruction-level parallelism (ILP)</a:t>
            </a:r>
          </a:p>
          <a:p>
            <a:pPr marL="1130300" lvl="1" indent="-565150" defTabSz="734694">
              <a:spcBef>
                <a:spcPts val="5200"/>
              </a:spcBef>
              <a:defRPr sz="4272"/>
            </a:pPr>
            <a:r>
              <a:rPr dirty="0"/>
              <a:t>Traditional </a:t>
            </a:r>
            <a:r>
              <a:rPr dirty="0" err="1"/>
              <a:t>cac</a:t>
            </a:r>
            <a:r>
              <a:rPr lang="en-CA" dirty="0"/>
              <a:t>he</a:t>
            </a:r>
            <a:r>
              <a:rPr dirty="0"/>
              <a:t> doesn’t always help </a:t>
            </a:r>
            <a:r>
              <a:rPr lang="en-CA" dirty="0"/>
              <a:t>since </a:t>
            </a:r>
            <a:r>
              <a:rPr dirty="0"/>
              <a:t>a lot of workloads are </a:t>
            </a:r>
            <a:r>
              <a:rPr u="sng" dirty="0"/>
              <a:t>streaming</a:t>
            </a:r>
            <a:r>
              <a:rPr dirty="0"/>
              <a:t> data</a:t>
            </a:r>
          </a:p>
          <a:p>
            <a:pPr marL="565150" indent="-565150" defTabSz="734694">
              <a:spcBef>
                <a:spcPts val="5200"/>
              </a:spcBef>
              <a:defRPr sz="4272"/>
            </a:pPr>
            <a:r>
              <a:rPr dirty="0"/>
              <a:t>But, we have a LOT of parallel work…</a:t>
            </a:r>
          </a:p>
        </p:txBody>
      </p:sp>
      <p:sp>
        <p:nvSpPr>
          <p:cNvPr id="2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498F57-F3E3-1348-AA16-EE54E1506E3C}"/>
              </a:ext>
            </a:extLst>
          </p:cNvPr>
          <p:cNvSpPr/>
          <p:nvPr/>
        </p:nvSpPr>
        <p:spPr>
          <a:xfrm>
            <a:off x="2559205" y="10673140"/>
            <a:ext cx="192528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65150" indent="-565150" defTabSz="734694">
              <a:spcBef>
                <a:spcPts val="5200"/>
              </a:spcBef>
              <a:defRPr sz="4272" b="1"/>
            </a:pPr>
            <a:r>
              <a:rPr lang="en-CA" sz="4800" dirty="0">
                <a:solidFill>
                  <a:srgbClr val="537F2D"/>
                </a:solidFill>
              </a:rPr>
              <a:t>Idea #3: Interleave processing of many warps on a single core to avoid stalls caused by high-latency operations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Hiding Stal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Hiding Stalls</a:t>
            </a:r>
          </a:p>
        </p:txBody>
      </p:sp>
      <p:sp>
        <p:nvSpPr>
          <p:cNvPr id="2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pic>
        <p:nvPicPr>
          <p:cNvPr id="2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7427" y="6127282"/>
            <a:ext cx="5422901" cy="62992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82" name="Group"/>
          <p:cNvGrpSpPr/>
          <p:nvPr/>
        </p:nvGrpSpPr>
        <p:grpSpPr>
          <a:xfrm>
            <a:off x="4117747" y="2715599"/>
            <a:ext cx="2561236" cy="2576062"/>
            <a:chOff x="0" y="0"/>
            <a:chExt cx="2561234" cy="2576061"/>
          </a:xfrm>
        </p:grpSpPr>
        <p:pic>
          <p:nvPicPr>
            <p:cNvPr id="272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517" y="886961"/>
              <a:ext cx="2362201" cy="1689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3" name="Rectangle"/>
            <p:cNvSpPr/>
            <p:nvPr/>
          </p:nvSpPr>
          <p:spPr>
            <a:xfrm>
              <a:off x="14145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4" name="Rectangle"/>
            <p:cNvSpPr/>
            <p:nvPr/>
          </p:nvSpPr>
          <p:spPr>
            <a:xfrm>
              <a:off x="43456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5" name="Rectangle"/>
            <p:cNvSpPr/>
            <p:nvPr/>
          </p:nvSpPr>
          <p:spPr>
            <a:xfrm>
              <a:off x="72766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6" name="Rectangle"/>
            <p:cNvSpPr/>
            <p:nvPr/>
          </p:nvSpPr>
          <p:spPr>
            <a:xfrm>
              <a:off x="102076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7" name="Rectangle"/>
            <p:cNvSpPr/>
            <p:nvPr/>
          </p:nvSpPr>
          <p:spPr>
            <a:xfrm>
              <a:off x="131387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8" name="Rectangle"/>
            <p:cNvSpPr/>
            <p:nvPr/>
          </p:nvSpPr>
          <p:spPr>
            <a:xfrm>
              <a:off x="160697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9" name="Rectangle"/>
            <p:cNvSpPr/>
            <p:nvPr/>
          </p:nvSpPr>
          <p:spPr>
            <a:xfrm>
              <a:off x="190007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0" name="Rectangle"/>
            <p:cNvSpPr/>
            <p:nvPr/>
          </p:nvSpPr>
          <p:spPr>
            <a:xfrm>
              <a:off x="219318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1" name="Element 1…8"/>
            <p:cNvSpPr txBox="1"/>
            <p:nvPr/>
          </p:nvSpPr>
          <p:spPr>
            <a:xfrm>
              <a:off x="0" y="0"/>
              <a:ext cx="2561235" cy="572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1…8</a:t>
              </a:r>
            </a:p>
          </p:txBody>
        </p:sp>
      </p:grpSp>
      <p:grpSp>
        <p:nvGrpSpPr>
          <p:cNvPr id="292" name="Group"/>
          <p:cNvGrpSpPr/>
          <p:nvPr/>
        </p:nvGrpSpPr>
        <p:grpSpPr>
          <a:xfrm>
            <a:off x="8022721" y="2715599"/>
            <a:ext cx="2787193" cy="759266"/>
            <a:chOff x="0" y="0"/>
            <a:chExt cx="2787192" cy="759265"/>
          </a:xfrm>
        </p:grpSpPr>
        <p:sp>
          <p:nvSpPr>
            <p:cNvPr id="283" name="Rectangle"/>
            <p:cNvSpPr/>
            <p:nvPr/>
          </p:nvSpPr>
          <p:spPr>
            <a:xfrm>
              <a:off x="2544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4" name="Rectangle"/>
            <p:cNvSpPr/>
            <p:nvPr/>
          </p:nvSpPr>
          <p:spPr>
            <a:xfrm>
              <a:off x="5475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5" name="Rectangle"/>
            <p:cNvSpPr/>
            <p:nvPr/>
          </p:nvSpPr>
          <p:spPr>
            <a:xfrm>
              <a:off x="84064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Rectangle"/>
            <p:cNvSpPr/>
            <p:nvPr/>
          </p:nvSpPr>
          <p:spPr>
            <a:xfrm>
              <a:off x="113374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7" name="Rectangle"/>
            <p:cNvSpPr/>
            <p:nvPr/>
          </p:nvSpPr>
          <p:spPr>
            <a:xfrm>
              <a:off x="142685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8" name="Rectangle"/>
            <p:cNvSpPr/>
            <p:nvPr/>
          </p:nvSpPr>
          <p:spPr>
            <a:xfrm>
              <a:off x="171995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9" name="Rectangle"/>
            <p:cNvSpPr/>
            <p:nvPr/>
          </p:nvSpPr>
          <p:spPr>
            <a:xfrm>
              <a:off x="201305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0" name="Rectangle"/>
            <p:cNvSpPr/>
            <p:nvPr/>
          </p:nvSpPr>
          <p:spPr>
            <a:xfrm>
              <a:off x="230616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1" name="Element 9…16"/>
            <p:cNvSpPr txBox="1"/>
            <p:nvPr/>
          </p:nvSpPr>
          <p:spPr>
            <a:xfrm>
              <a:off x="-1" y="0"/>
              <a:ext cx="2787194" cy="572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9…16</a:t>
              </a:r>
            </a:p>
          </p:txBody>
        </p:sp>
      </p:grpSp>
      <p:grpSp>
        <p:nvGrpSpPr>
          <p:cNvPr id="302" name="Group"/>
          <p:cNvGrpSpPr/>
          <p:nvPr/>
        </p:nvGrpSpPr>
        <p:grpSpPr>
          <a:xfrm>
            <a:off x="12521069" y="2985399"/>
            <a:ext cx="2409160" cy="1270001"/>
            <a:chOff x="367416" y="286410"/>
            <a:chExt cx="2409159" cy="1270000"/>
          </a:xfrm>
        </p:grpSpPr>
        <p:sp>
          <p:nvSpPr>
            <p:cNvPr id="293" name="Rectangle"/>
            <p:cNvSpPr/>
            <p:nvPr/>
          </p:nvSpPr>
          <p:spPr>
            <a:xfrm>
              <a:off x="36741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4" name="Rectangle"/>
            <p:cNvSpPr/>
            <p:nvPr/>
          </p:nvSpPr>
          <p:spPr>
            <a:xfrm>
              <a:off x="660519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5" name="Rectangle"/>
            <p:cNvSpPr/>
            <p:nvPr/>
          </p:nvSpPr>
          <p:spPr>
            <a:xfrm>
              <a:off x="95362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Rectangle"/>
            <p:cNvSpPr/>
            <p:nvPr/>
          </p:nvSpPr>
          <p:spPr>
            <a:xfrm>
              <a:off x="124672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7" name="Rectangle"/>
            <p:cNvSpPr/>
            <p:nvPr/>
          </p:nvSpPr>
          <p:spPr>
            <a:xfrm>
              <a:off x="153983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8" name="Rectangle"/>
            <p:cNvSpPr/>
            <p:nvPr/>
          </p:nvSpPr>
          <p:spPr>
            <a:xfrm>
              <a:off x="183293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9" name="Rectangle"/>
            <p:cNvSpPr/>
            <p:nvPr/>
          </p:nvSpPr>
          <p:spPr>
            <a:xfrm>
              <a:off x="21260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0" name="Rectangle"/>
            <p:cNvSpPr/>
            <p:nvPr/>
          </p:nvSpPr>
          <p:spPr>
            <a:xfrm>
              <a:off x="24191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1" name="Element 17…24"/>
            <p:cNvSpPr/>
            <p:nvPr/>
          </p:nvSpPr>
          <p:spPr>
            <a:xfrm>
              <a:off x="1506575" y="2864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17…24</a:t>
              </a:r>
            </a:p>
          </p:txBody>
        </p:sp>
      </p:grpSp>
      <p:grpSp>
        <p:nvGrpSpPr>
          <p:cNvPr id="312" name="Group"/>
          <p:cNvGrpSpPr/>
          <p:nvPr/>
        </p:nvGrpSpPr>
        <p:grpSpPr>
          <a:xfrm>
            <a:off x="16877958" y="3002009"/>
            <a:ext cx="2409161" cy="1270001"/>
            <a:chOff x="367416" y="286410"/>
            <a:chExt cx="2409159" cy="1270000"/>
          </a:xfrm>
        </p:grpSpPr>
        <p:sp>
          <p:nvSpPr>
            <p:cNvPr id="303" name="Rectangle"/>
            <p:cNvSpPr/>
            <p:nvPr/>
          </p:nvSpPr>
          <p:spPr>
            <a:xfrm>
              <a:off x="36741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660519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5" name="Rectangle"/>
            <p:cNvSpPr/>
            <p:nvPr/>
          </p:nvSpPr>
          <p:spPr>
            <a:xfrm>
              <a:off x="95362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Rectangle"/>
            <p:cNvSpPr/>
            <p:nvPr/>
          </p:nvSpPr>
          <p:spPr>
            <a:xfrm>
              <a:off x="124672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7" name="Rectangle"/>
            <p:cNvSpPr/>
            <p:nvPr/>
          </p:nvSpPr>
          <p:spPr>
            <a:xfrm>
              <a:off x="153983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8" name="Rectangle"/>
            <p:cNvSpPr/>
            <p:nvPr/>
          </p:nvSpPr>
          <p:spPr>
            <a:xfrm>
              <a:off x="183293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9" name="Rectangle"/>
            <p:cNvSpPr/>
            <p:nvPr/>
          </p:nvSpPr>
          <p:spPr>
            <a:xfrm>
              <a:off x="21260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0" name="Rectangle"/>
            <p:cNvSpPr/>
            <p:nvPr/>
          </p:nvSpPr>
          <p:spPr>
            <a:xfrm>
              <a:off x="24191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1" name="Element 25…32"/>
            <p:cNvSpPr/>
            <p:nvPr/>
          </p:nvSpPr>
          <p:spPr>
            <a:xfrm>
              <a:off x="1506575" y="2864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25…32</a:t>
              </a:r>
            </a:p>
          </p:txBody>
        </p:sp>
      </p:grpSp>
      <p:sp>
        <p:nvSpPr>
          <p:cNvPr id="313" name="1"/>
          <p:cNvSpPr/>
          <p:nvPr/>
        </p:nvSpPr>
        <p:spPr>
          <a:xfrm>
            <a:off x="4995520" y="362399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1</a:t>
            </a:r>
          </a:p>
        </p:txBody>
      </p:sp>
      <p:sp>
        <p:nvSpPr>
          <p:cNvPr id="314" name="2"/>
          <p:cNvSpPr/>
          <p:nvPr/>
        </p:nvSpPr>
        <p:spPr>
          <a:xfrm>
            <a:off x="9013473" y="3623997"/>
            <a:ext cx="805689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2</a:t>
            </a:r>
          </a:p>
        </p:txBody>
      </p:sp>
      <p:sp>
        <p:nvSpPr>
          <p:cNvPr id="315" name="3"/>
          <p:cNvSpPr/>
          <p:nvPr/>
        </p:nvSpPr>
        <p:spPr>
          <a:xfrm>
            <a:off x="13257384" y="360738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3</a:t>
            </a:r>
          </a:p>
        </p:txBody>
      </p:sp>
      <p:sp>
        <p:nvSpPr>
          <p:cNvPr id="316" name="4"/>
          <p:cNvSpPr/>
          <p:nvPr/>
        </p:nvSpPr>
        <p:spPr>
          <a:xfrm>
            <a:off x="17614273" y="362399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4</a:t>
            </a:r>
          </a:p>
        </p:txBody>
      </p:sp>
      <p:pic>
        <p:nvPicPr>
          <p:cNvPr id="31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67427" y="6127282"/>
            <a:ext cx="5422901" cy="6299201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Line"/>
          <p:cNvSpPr/>
          <p:nvPr/>
        </p:nvSpPr>
        <p:spPr>
          <a:xfrm flipH="1">
            <a:off x="2255201" y="3257307"/>
            <a:ext cx="1" cy="9247819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9" name="Time…"/>
          <p:cNvSpPr txBox="1"/>
          <p:nvPr/>
        </p:nvSpPr>
        <p:spPr>
          <a:xfrm>
            <a:off x="960373" y="2096100"/>
            <a:ext cx="2589658" cy="1030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Time </a:t>
            </a:r>
          </a:p>
          <a:p>
            <a:r>
              <a:t>(clock cycles)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" grpId="0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Line"/>
          <p:cNvSpPr/>
          <p:nvPr/>
        </p:nvSpPr>
        <p:spPr>
          <a:xfrm>
            <a:off x="2244269" y="3598597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22" name="Hiding Stal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Hiding Stalls</a:t>
            </a:r>
          </a:p>
        </p:txBody>
      </p:sp>
      <p:sp>
        <p:nvSpPr>
          <p:cNvPr id="3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324" name="Line"/>
          <p:cNvSpPr/>
          <p:nvPr/>
        </p:nvSpPr>
        <p:spPr>
          <a:xfrm flipH="1">
            <a:off x="2255201" y="3257307"/>
            <a:ext cx="1" cy="9247819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25" name="Time…"/>
          <p:cNvSpPr txBox="1"/>
          <p:nvPr/>
        </p:nvSpPr>
        <p:spPr>
          <a:xfrm>
            <a:off x="960373" y="2096100"/>
            <a:ext cx="2589658" cy="1030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Time </a:t>
            </a:r>
          </a:p>
          <a:p>
            <a:r>
              <a:t>(clock cycles)</a:t>
            </a:r>
          </a:p>
        </p:txBody>
      </p:sp>
      <p:pic>
        <p:nvPicPr>
          <p:cNvPr id="32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265" y="3602560"/>
            <a:ext cx="2362201" cy="16891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36" name="Group"/>
          <p:cNvGrpSpPr/>
          <p:nvPr/>
        </p:nvGrpSpPr>
        <p:grpSpPr>
          <a:xfrm>
            <a:off x="4117747" y="2715599"/>
            <a:ext cx="2561236" cy="759266"/>
            <a:chOff x="0" y="0"/>
            <a:chExt cx="2561234" cy="759265"/>
          </a:xfrm>
        </p:grpSpPr>
        <p:sp>
          <p:nvSpPr>
            <p:cNvPr id="327" name="Rectangle"/>
            <p:cNvSpPr/>
            <p:nvPr/>
          </p:nvSpPr>
          <p:spPr>
            <a:xfrm>
              <a:off x="14145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8" name="Rectangle"/>
            <p:cNvSpPr/>
            <p:nvPr/>
          </p:nvSpPr>
          <p:spPr>
            <a:xfrm>
              <a:off x="43456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9" name="Rectangle"/>
            <p:cNvSpPr/>
            <p:nvPr/>
          </p:nvSpPr>
          <p:spPr>
            <a:xfrm>
              <a:off x="72766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0" name="Rectangle"/>
            <p:cNvSpPr/>
            <p:nvPr/>
          </p:nvSpPr>
          <p:spPr>
            <a:xfrm>
              <a:off x="102076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1" name="Rectangle"/>
            <p:cNvSpPr/>
            <p:nvPr/>
          </p:nvSpPr>
          <p:spPr>
            <a:xfrm>
              <a:off x="131387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2" name="Rectangle"/>
            <p:cNvSpPr/>
            <p:nvPr/>
          </p:nvSpPr>
          <p:spPr>
            <a:xfrm>
              <a:off x="160697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3" name="Rectangle"/>
            <p:cNvSpPr/>
            <p:nvPr/>
          </p:nvSpPr>
          <p:spPr>
            <a:xfrm>
              <a:off x="190007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4" name="Rectangle"/>
            <p:cNvSpPr/>
            <p:nvPr/>
          </p:nvSpPr>
          <p:spPr>
            <a:xfrm>
              <a:off x="219318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5" name="Element 1…8"/>
            <p:cNvSpPr txBox="1"/>
            <p:nvPr/>
          </p:nvSpPr>
          <p:spPr>
            <a:xfrm>
              <a:off x="0" y="0"/>
              <a:ext cx="2561235" cy="572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1…8</a:t>
              </a:r>
            </a:p>
          </p:txBody>
        </p:sp>
      </p:grpSp>
      <p:pic>
        <p:nvPicPr>
          <p:cNvPr id="33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919" y="5390596"/>
            <a:ext cx="2362201" cy="16891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7" name="Group"/>
          <p:cNvGrpSpPr/>
          <p:nvPr/>
        </p:nvGrpSpPr>
        <p:grpSpPr>
          <a:xfrm>
            <a:off x="8022721" y="2715599"/>
            <a:ext cx="2787193" cy="759266"/>
            <a:chOff x="0" y="0"/>
            <a:chExt cx="2787192" cy="759265"/>
          </a:xfrm>
        </p:grpSpPr>
        <p:sp>
          <p:nvSpPr>
            <p:cNvPr id="338" name="Rectangle"/>
            <p:cNvSpPr/>
            <p:nvPr/>
          </p:nvSpPr>
          <p:spPr>
            <a:xfrm>
              <a:off x="2544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9" name="Rectangle"/>
            <p:cNvSpPr/>
            <p:nvPr/>
          </p:nvSpPr>
          <p:spPr>
            <a:xfrm>
              <a:off x="5475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0" name="Rectangle"/>
            <p:cNvSpPr/>
            <p:nvPr/>
          </p:nvSpPr>
          <p:spPr>
            <a:xfrm>
              <a:off x="84064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1" name="Rectangle"/>
            <p:cNvSpPr/>
            <p:nvPr/>
          </p:nvSpPr>
          <p:spPr>
            <a:xfrm>
              <a:off x="113374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2" name="Rectangle"/>
            <p:cNvSpPr/>
            <p:nvPr/>
          </p:nvSpPr>
          <p:spPr>
            <a:xfrm>
              <a:off x="142685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3" name="Rectangle"/>
            <p:cNvSpPr/>
            <p:nvPr/>
          </p:nvSpPr>
          <p:spPr>
            <a:xfrm>
              <a:off x="171995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4" name="Rectangle"/>
            <p:cNvSpPr/>
            <p:nvPr/>
          </p:nvSpPr>
          <p:spPr>
            <a:xfrm>
              <a:off x="201305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5" name="Rectangle"/>
            <p:cNvSpPr/>
            <p:nvPr/>
          </p:nvSpPr>
          <p:spPr>
            <a:xfrm>
              <a:off x="230616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6" name="Element 9…16"/>
            <p:cNvSpPr txBox="1"/>
            <p:nvPr/>
          </p:nvSpPr>
          <p:spPr>
            <a:xfrm>
              <a:off x="-1" y="0"/>
              <a:ext cx="2787194" cy="572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9…16</a:t>
              </a:r>
            </a:p>
          </p:txBody>
        </p:sp>
      </p:grpSp>
      <p:grpSp>
        <p:nvGrpSpPr>
          <p:cNvPr id="357" name="Group"/>
          <p:cNvGrpSpPr/>
          <p:nvPr/>
        </p:nvGrpSpPr>
        <p:grpSpPr>
          <a:xfrm>
            <a:off x="12521069" y="2985399"/>
            <a:ext cx="2409160" cy="1270001"/>
            <a:chOff x="367416" y="286410"/>
            <a:chExt cx="2409159" cy="1270000"/>
          </a:xfrm>
        </p:grpSpPr>
        <p:sp>
          <p:nvSpPr>
            <p:cNvPr id="348" name="Rectangle"/>
            <p:cNvSpPr/>
            <p:nvPr/>
          </p:nvSpPr>
          <p:spPr>
            <a:xfrm>
              <a:off x="36741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9" name="Rectangle"/>
            <p:cNvSpPr/>
            <p:nvPr/>
          </p:nvSpPr>
          <p:spPr>
            <a:xfrm>
              <a:off x="660519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0" name="Rectangle"/>
            <p:cNvSpPr/>
            <p:nvPr/>
          </p:nvSpPr>
          <p:spPr>
            <a:xfrm>
              <a:off x="95362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1" name="Rectangle"/>
            <p:cNvSpPr/>
            <p:nvPr/>
          </p:nvSpPr>
          <p:spPr>
            <a:xfrm>
              <a:off x="124672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2" name="Rectangle"/>
            <p:cNvSpPr/>
            <p:nvPr/>
          </p:nvSpPr>
          <p:spPr>
            <a:xfrm>
              <a:off x="153983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3" name="Rectangle"/>
            <p:cNvSpPr/>
            <p:nvPr/>
          </p:nvSpPr>
          <p:spPr>
            <a:xfrm>
              <a:off x="183293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4" name="Rectangle"/>
            <p:cNvSpPr/>
            <p:nvPr/>
          </p:nvSpPr>
          <p:spPr>
            <a:xfrm>
              <a:off x="21260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5" name="Rectangle"/>
            <p:cNvSpPr/>
            <p:nvPr/>
          </p:nvSpPr>
          <p:spPr>
            <a:xfrm>
              <a:off x="24191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6" name="Element 17…24"/>
            <p:cNvSpPr/>
            <p:nvPr/>
          </p:nvSpPr>
          <p:spPr>
            <a:xfrm>
              <a:off x="1506575" y="2864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17…24</a:t>
              </a:r>
            </a:p>
          </p:txBody>
        </p:sp>
      </p:grpSp>
      <p:grpSp>
        <p:nvGrpSpPr>
          <p:cNvPr id="367" name="Group"/>
          <p:cNvGrpSpPr/>
          <p:nvPr/>
        </p:nvGrpSpPr>
        <p:grpSpPr>
          <a:xfrm>
            <a:off x="16877958" y="3002009"/>
            <a:ext cx="2409161" cy="1270001"/>
            <a:chOff x="367416" y="286410"/>
            <a:chExt cx="2409159" cy="1270000"/>
          </a:xfrm>
        </p:grpSpPr>
        <p:sp>
          <p:nvSpPr>
            <p:cNvPr id="358" name="Rectangle"/>
            <p:cNvSpPr/>
            <p:nvPr/>
          </p:nvSpPr>
          <p:spPr>
            <a:xfrm>
              <a:off x="36741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9" name="Rectangle"/>
            <p:cNvSpPr/>
            <p:nvPr/>
          </p:nvSpPr>
          <p:spPr>
            <a:xfrm>
              <a:off x="660519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0" name="Rectangle"/>
            <p:cNvSpPr/>
            <p:nvPr/>
          </p:nvSpPr>
          <p:spPr>
            <a:xfrm>
              <a:off x="95362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1" name="Rectangle"/>
            <p:cNvSpPr/>
            <p:nvPr/>
          </p:nvSpPr>
          <p:spPr>
            <a:xfrm>
              <a:off x="124672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2" name="Rectangle"/>
            <p:cNvSpPr/>
            <p:nvPr/>
          </p:nvSpPr>
          <p:spPr>
            <a:xfrm>
              <a:off x="153983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3" name="Rectangle"/>
            <p:cNvSpPr/>
            <p:nvPr/>
          </p:nvSpPr>
          <p:spPr>
            <a:xfrm>
              <a:off x="183293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4" name="Rectangle"/>
            <p:cNvSpPr/>
            <p:nvPr/>
          </p:nvSpPr>
          <p:spPr>
            <a:xfrm>
              <a:off x="21260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5" name="Rectangle"/>
            <p:cNvSpPr/>
            <p:nvPr/>
          </p:nvSpPr>
          <p:spPr>
            <a:xfrm>
              <a:off x="24191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6" name="Element 25…32"/>
            <p:cNvSpPr/>
            <p:nvPr/>
          </p:nvSpPr>
          <p:spPr>
            <a:xfrm>
              <a:off x="1506575" y="2864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25…32</a:t>
              </a:r>
            </a:p>
          </p:txBody>
        </p:sp>
      </p:grpSp>
      <p:sp>
        <p:nvSpPr>
          <p:cNvPr id="368" name="1"/>
          <p:cNvSpPr/>
          <p:nvPr/>
        </p:nvSpPr>
        <p:spPr>
          <a:xfrm>
            <a:off x="4995520" y="362399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1</a:t>
            </a:r>
          </a:p>
        </p:txBody>
      </p:sp>
      <p:sp>
        <p:nvSpPr>
          <p:cNvPr id="369" name="2"/>
          <p:cNvSpPr/>
          <p:nvPr/>
        </p:nvSpPr>
        <p:spPr>
          <a:xfrm>
            <a:off x="9013473" y="3623997"/>
            <a:ext cx="805689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2</a:t>
            </a:r>
          </a:p>
        </p:txBody>
      </p:sp>
      <p:sp>
        <p:nvSpPr>
          <p:cNvPr id="370" name="3"/>
          <p:cNvSpPr/>
          <p:nvPr/>
        </p:nvSpPr>
        <p:spPr>
          <a:xfrm>
            <a:off x="13257384" y="360738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3</a:t>
            </a:r>
          </a:p>
        </p:txBody>
      </p:sp>
      <p:sp>
        <p:nvSpPr>
          <p:cNvPr id="371" name="4"/>
          <p:cNvSpPr/>
          <p:nvPr/>
        </p:nvSpPr>
        <p:spPr>
          <a:xfrm>
            <a:off x="17614273" y="362399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4</a:t>
            </a:r>
          </a:p>
        </p:txBody>
      </p:sp>
      <p:sp>
        <p:nvSpPr>
          <p:cNvPr id="372" name="Line"/>
          <p:cNvSpPr/>
          <p:nvPr/>
        </p:nvSpPr>
        <p:spPr>
          <a:xfrm>
            <a:off x="2244269" y="5378360"/>
            <a:ext cx="19257174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73" name="Line"/>
          <p:cNvSpPr/>
          <p:nvPr/>
        </p:nvSpPr>
        <p:spPr>
          <a:xfrm>
            <a:off x="2244269" y="7158122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74" name="Line"/>
          <p:cNvSpPr/>
          <p:nvPr/>
        </p:nvSpPr>
        <p:spPr>
          <a:xfrm>
            <a:off x="2244269" y="8937885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75" name="Line"/>
          <p:cNvSpPr/>
          <p:nvPr/>
        </p:nvSpPr>
        <p:spPr>
          <a:xfrm>
            <a:off x="2244269" y="10717648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76" name="Line"/>
          <p:cNvSpPr/>
          <p:nvPr/>
        </p:nvSpPr>
        <p:spPr>
          <a:xfrm flipH="1">
            <a:off x="5398365" y="5897536"/>
            <a:ext cx="1" cy="3376594"/>
          </a:xfrm>
          <a:prstGeom prst="line">
            <a:avLst/>
          </a:prstGeom>
          <a:ln w="63500">
            <a:solidFill>
              <a:srgbClr val="E7A61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37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9128" y="7154795"/>
            <a:ext cx="2362201" cy="1689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6017" y="8937885"/>
            <a:ext cx="2362201" cy="1689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7578" y="8437594"/>
            <a:ext cx="1765301" cy="1384301"/>
          </a:xfrm>
          <a:prstGeom prst="rect">
            <a:avLst/>
          </a:prstGeom>
          <a:ln w="12700">
            <a:miter lim="400000"/>
          </a:ln>
        </p:spPr>
      </p:pic>
      <p:sp>
        <p:nvSpPr>
          <p:cNvPr id="380" name="Runnable"/>
          <p:cNvSpPr txBox="1"/>
          <p:nvPr/>
        </p:nvSpPr>
        <p:spPr>
          <a:xfrm>
            <a:off x="4480536" y="9172530"/>
            <a:ext cx="183565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Runnable</a:t>
            </a:r>
          </a:p>
        </p:txBody>
      </p:sp>
      <p:pic>
        <p:nvPicPr>
          <p:cNvPr id="38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3667" y="6653145"/>
            <a:ext cx="1765301" cy="1384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34467" y="10218715"/>
            <a:ext cx="1765301" cy="1384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8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715" y="4888322"/>
            <a:ext cx="1765301" cy="1384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Line"/>
          <p:cNvSpPr/>
          <p:nvPr/>
        </p:nvSpPr>
        <p:spPr>
          <a:xfrm>
            <a:off x="2244269" y="11951248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86" name="Hiding Stal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Hiding Stalls</a:t>
            </a:r>
          </a:p>
        </p:txBody>
      </p:sp>
      <p:sp>
        <p:nvSpPr>
          <p:cNvPr id="3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388" name="Line"/>
          <p:cNvSpPr/>
          <p:nvPr/>
        </p:nvSpPr>
        <p:spPr>
          <a:xfrm flipH="1">
            <a:off x="2255201" y="3257307"/>
            <a:ext cx="1" cy="9247819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89" name="Time…"/>
          <p:cNvSpPr txBox="1"/>
          <p:nvPr/>
        </p:nvSpPr>
        <p:spPr>
          <a:xfrm>
            <a:off x="960373" y="2096100"/>
            <a:ext cx="2589658" cy="1030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Time </a:t>
            </a:r>
          </a:p>
          <a:p>
            <a:r>
              <a:t>(clock cycles)</a:t>
            </a:r>
          </a:p>
        </p:txBody>
      </p:sp>
      <p:grpSp>
        <p:nvGrpSpPr>
          <p:cNvPr id="399" name="Group"/>
          <p:cNvGrpSpPr/>
          <p:nvPr/>
        </p:nvGrpSpPr>
        <p:grpSpPr>
          <a:xfrm>
            <a:off x="4117747" y="2715599"/>
            <a:ext cx="2561236" cy="759266"/>
            <a:chOff x="0" y="0"/>
            <a:chExt cx="2561234" cy="759265"/>
          </a:xfrm>
        </p:grpSpPr>
        <p:sp>
          <p:nvSpPr>
            <p:cNvPr id="390" name="Rectangle"/>
            <p:cNvSpPr/>
            <p:nvPr/>
          </p:nvSpPr>
          <p:spPr>
            <a:xfrm>
              <a:off x="14145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1" name="Rectangle"/>
            <p:cNvSpPr/>
            <p:nvPr/>
          </p:nvSpPr>
          <p:spPr>
            <a:xfrm>
              <a:off x="43456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2" name="Rectangle"/>
            <p:cNvSpPr/>
            <p:nvPr/>
          </p:nvSpPr>
          <p:spPr>
            <a:xfrm>
              <a:off x="72766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3" name="Rectangle"/>
            <p:cNvSpPr/>
            <p:nvPr/>
          </p:nvSpPr>
          <p:spPr>
            <a:xfrm>
              <a:off x="102076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4" name="Rectangle"/>
            <p:cNvSpPr/>
            <p:nvPr/>
          </p:nvSpPr>
          <p:spPr>
            <a:xfrm>
              <a:off x="131387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5" name="Rectangle"/>
            <p:cNvSpPr/>
            <p:nvPr/>
          </p:nvSpPr>
          <p:spPr>
            <a:xfrm>
              <a:off x="160697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6" name="Rectangle"/>
            <p:cNvSpPr/>
            <p:nvPr/>
          </p:nvSpPr>
          <p:spPr>
            <a:xfrm>
              <a:off x="190007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7" name="Rectangle"/>
            <p:cNvSpPr/>
            <p:nvPr/>
          </p:nvSpPr>
          <p:spPr>
            <a:xfrm>
              <a:off x="219318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8" name="Element 1…8"/>
            <p:cNvSpPr txBox="1"/>
            <p:nvPr/>
          </p:nvSpPr>
          <p:spPr>
            <a:xfrm>
              <a:off x="0" y="0"/>
              <a:ext cx="2561235" cy="572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1…8</a:t>
              </a:r>
            </a:p>
          </p:txBody>
        </p:sp>
      </p:grpSp>
      <p:grpSp>
        <p:nvGrpSpPr>
          <p:cNvPr id="409" name="Group"/>
          <p:cNvGrpSpPr/>
          <p:nvPr/>
        </p:nvGrpSpPr>
        <p:grpSpPr>
          <a:xfrm>
            <a:off x="8022721" y="2715599"/>
            <a:ext cx="2787193" cy="759266"/>
            <a:chOff x="0" y="0"/>
            <a:chExt cx="2787192" cy="759265"/>
          </a:xfrm>
        </p:grpSpPr>
        <p:sp>
          <p:nvSpPr>
            <p:cNvPr id="400" name="Rectangle"/>
            <p:cNvSpPr/>
            <p:nvPr/>
          </p:nvSpPr>
          <p:spPr>
            <a:xfrm>
              <a:off x="2544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01" name="Rectangle"/>
            <p:cNvSpPr/>
            <p:nvPr/>
          </p:nvSpPr>
          <p:spPr>
            <a:xfrm>
              <a:off x="5475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02" name="Rectangle"/>
            <p:cNvSpPr/>
            <p:nvPr/>
          </p:nvSpPr>
          <p:spPr>
            <a:xfrm>
              <a:off x="84064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03" name="Rectangle"/>
            <p:cNvSpPr/>
            <p:nvPr/>
          </p:nvSpPr>
          <p:spPr>
            <a:xfrm>
              <a:off x="113374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04" name="Rectangle"/>
            <p:cNvSpPr/>
            <p:nvPr/>
          </p:nvSpPr>
          <p:spPr>
            <a:xfrm>
              <a:off x="142685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05" name="Rectangle"/>
            <p:cNvSpPr/>
            <p:nvPr/>
          </p:nvSpPr>
          <p:spPr>
            <a:xfrm>
              <a:off x="171995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06" name="Rectangle"/>
            <p:cNvSpPr/>
            <p:nvPr/>
          </p:nvSpPr>
          <p:spPr>
            <a:xfrm>
              <a:off x="201305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07" name="Rectangle"/>
            <p:cNvSpPr/>
            <p:nvPr/>
          </p:nvSpPr>
          <p:spPr>
            <a:xfrm>
              <a:off x="230616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08" name="Element 9…16"/>
            <p:cNvSpPr txBox="1"/>
            <p:nvPr/>
          </p:nvSpPr>
          <p:spPr>
            <a:xfrm>
              <a:off x="-1" y="0"/>
              <a:ext cx="2787194" cy="572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9…16</a:t>
              </a:r>
            </a:p>
          </p:txBody>
        </p:sp>
      </p:grpSp>
      <p:grpSp>
        <p:nvGrpSpPr>
          <p:cNvPr id="419" name="Group"/>
          <p:cNvGrpSpPr/>
          <p:nvPr/>
        </p:nvGrpSpPr>
        <p:grpSpPr>
          <a:xfrm>
            <a:off x="12521069" y="2985399"/>
            <a:ext cx="2409160" cy="1270001"/>
            <a:chOff x="367416" y="286410"/>
            <a:chExt cx="2409159" cy="1270000"/>
          </a:xfrm>
        </p:grpSpPr>
        <p:sp>
          <p:nvSpPr>
            <p:cNvPr id="410" name="Rectangle"/>
            <p:cNvSpPr/>
            <p:nvPr/>
          </p:nvSpPr>
          <p:spPr>
            <a:xfrm>
              <a:off x="36741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1" name="Rectangle"/>
            <p:cNvSpPr/>
            <p:nvPr/>
          </p:nvSpPr>
          <p:spPr>
            <a:xfrm>
              <a:off x="660519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2" name="Rectangle"/>
            <p:cNvSpPr/>
            <p:nvPr/>
          </p:nvSpPr>
          <p:spPr>
            <a:xfrm>
              <a:off x="95362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3" name="Rectangle"/>
            <p:cNvSpPr/>
            <p:nvPr/>
          </p:nvSpPr>
          <p:spPr>
            <a:xfrm>
              <a:off x="124672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4" name="Rectangle"/>
            <p:cNvSpPr/>
            <p:nvPr/>
          </p:nvSpPr>
          <p:spPr>
            <a:xfrm>
              <a:off x="153983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5" name="Rectangle"/>
            <p:cNvSpPr/>
            <p:nvPr/>
          </p:nvSpPr>
          <p:spPr>
            <a:xfrm>
              <a:off x="183293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6" name="Rectangle"/>
            <p:cNvSpPr/>
            <p:nvPr/>
          </p:nvSpPr>
          <p:spPr>
            <a:xfrm>
              <a:off x="21260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7" name="Rectangle"/>
            <p:cNvSpPr/>
            <p:nvPr/>
          </p:nvSpPr>
          <p:spPr>
            <a:xfrm>
              <a:off x="24191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8" name="Element 17…24"/>
            <p:cNvSpPr/>
            <p:nvPr/>
          </p:nvSpPr>
          <p:spPr>
            <a:xfrm>
              <a:off x="1506575" y="2864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17…24</a:t>
              </a:r>
            </a:p>
          </p:txBody>
        </p:sp>
      </p:grpSp>
      <p:grpSp>
        <p:nvGrpSpPr>
          <p:cNvPr id="429" name="Group"/>
          <p:cNvGrpSpPr/>
          <p:nvPr/>
        </p:nvGrpSpPr>
        <p:grpSpPr>
          <a:xfrm>
            <a:off x="16877958" y="3002009"/>
            <a:ext cx="2409161" cy="1270001"/>
            <a:chOff x="367416" y="286410"/>
            <a:chExt cx="2409159" cy="1270000"/>
          </a:xfrm>
        </p:grpSpPr>
        <p:sp>
          <p:nvSpPr>
            <p:cNvPr id="420" name="Rectangle"/>
            <p:cNvSpPr/>
            <p:nvPr/>
          </p:nvSpPr>
          <p:spPr>
            <a:xfrm>
              <a:off x="36741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21" name="Rectangle"/>
            <p:cNvSpPr/>
            <p:nvPr/>
          </p:nvSpPr>
          <p:spPr>
            <a:xfrm>
              <a:off x="660519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22" name="Rectangle"/>
            <p:cNvSpPr/>
            <p:nvPr/>
          </p:nvSpPr>
          <p:spPr>
            <a:xfrm>
              <a:off x="95362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23" name="Rectangle"/>
            <p:cNvSpPr/>
            <p:nvPr/>
          </p:nvSpPr>
          <p:spPr>
            <a:xfrm>
              <a:off x="124672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24" name="Rectangle"/>
            <p:cNvSpPr/>
            <p:nvPr/>
          </p:nvSpPr>
          <p:spPr>
            <a:xfrm>
              <a:off x="153983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25" name="Rectangle"/>
            <p:cNvSpPr/>
            <p:nvPr/>
          </p:nvSpPr>
          <p:spPr>
            <a:xfrm>
              <a:off x="183293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26" name="Rectangle"/>
            <p:cNvSpPr/>
            <p:nvPr/>
          </p:nvSpPr>
          <p:spPr>
            <a:xfrm>
              <a:off x="21260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27" name="Rectangle"/>
            <p:cNvSpPr/>
            <p:nvPr/>
          </p:nvSpPr>
          <p:spPr>
            <a:xfrm>
              <a:off x="24191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28" name="Element 25…32"/>
            <p:cNvSpPr/>
            <p:nvPr/>
          </p:nvSpPr>
          <p:spPr>
            <a:xfrm>
              <a:off x="1506575" y="2864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25…32</a:t>
              </a:r>
            </a:p>
          </p:txBody>
        </p:sp>
      </p:grpSp>
      <p:sp>
        <p:nvSpPr>
          <p:cNvPr id="430" name="Line"/>
          <p:cNvSpPr/>
          <p:nvPr/>
        </p:nvSpPr>
        <p:spPr>
          <a:xfrm>
            <a:off x="2244269" y="3598597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431" name="Image" descr="Imag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254811" y="3602560"/>
            <a:ext cx="2287108" cy="1030350"/>
          </a:xfrm>
          <a:prstGeom prst="rect">
            <a:avLst/>
          </a:prstGeom>
          <a:ln w="12700">
            <a:miter lim="400000"/>
          </a:ln>
        </p:spPr>
      </p:pic>
      <p:sp>
        <p:nvSpPr>
          <p:cNvPr id="432" name="1"/>
          <p:cNvSpPr/>
          <p:nvPr/>
        </p:nvSpPr>
        <p:spPr>
          <a:xfrm>
            <a:off x="4995520" y="362399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1</a:t>
            </a:r>
          </a:p>
        </p:txBody>
      </p:sp>
      <p:sp>
        <p:nvSpPr>
          <p:cNvPr id="433" name="2"/>
          <p:cNvSpPr/>
          <p:nvPr/>
        </p:nvSpPr>
        <p:spPr>
          <a:xfrm>
            <a:off x="9013473" y="3623997"/>
            <a:ext cx="805689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2</a:t>
            </a:r>
          </a:p>
        </p:txBody>
      </p:sp>
      <p:sp>
        <p:nvSpPr>
          <p:cNvPr id="434" name="3"/>
          <p:cNvSpPr/>
          <p:nvPr/>
        </p:nvSpPr>
        <p:spPr>
          <a:xfrm>
            <a:off x="13257384" y="360738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3</a:t>
            </a:r>
          </a:p>
        </p:txBody>
      </p:sp>
      <p:sp>
        <p:nvSpPr>
          <p:cNvPr id="435" name="4"/>
          <p:cNvSpPr/>
          <p:nvPr/>
        </p:nvSpPr>
        <p:spPr>
          <a:xfrm>
            <a:off x="17614273" y="362399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4</a:t>
            </a:r>
          </a:p>
        </p:txBody>
      </p:sp>
      <p:sp>
        <p:nvSpPr>
          <p:cNvPr id="436" name="Line"/>
          <p:cNvSpPr/>
          <p:nvPr/>
        </p:nvSpPr>
        <p:spPr>
          <a:xfrm>
            <a:off x="2244269" y="4647372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37" name="Line"/>
          <p:cNvSpPr/>
          <p:nvPr/>
        </p:nvSpPr>
        <p:spPr>
          <a:xfrm>
            <a:off x="2244269" y="5696147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38" name="Line"/>
          <p:cNvSpPr/>
          <p:nvPr/>
        </p:nvSpPr>
        <p:spPr>
          <a:xfrm>
            <a:off x="2244269" y="6744921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39" name="Line"/>
          <p:cNvSpPr/>
          <p:nvPr/>
        </p:nvSpPr>
        <p:spPr>
          <a:xfrm>
            <a:off x="2244269" y="7793696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40" name="Line"/>
          <p:cNvSpPr/>
          <p:nvPr/>
        </p:nvSpPr>
        <p:spPr>
          <a:xfrm>
            <a:off x="5398365" y="5095949"/>
            <a:ext cx="1" cy="1661674"/>
          </a:xfrm>
          <a:prstGeom prst="line">
            <a:avLst/>
          </a:prstGeom>
          <a:ln w="63500">
            <a:solidFill>
              <a:srgbClr val="E7A61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41" name="Runnable"/>
          <p:cNvSpPr txBox="1"/>
          <p:nvPr/>
        </p:nvSpPr>
        <p:spPr>
          <a:xfrm>
            <a:off x="4517848" y="6645146"/>
            <a:ext cx="183565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Runnable</a:t>
            </a:r>
          </a:p>
        </p:txBody>
      </p:sp>
      <p:pic>
        <p:nvPicPr>
          <p:cNvPr id="44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707" y="4246552"/>
            <a:ext cx="1443316" cy="1131809"/>
          </a:xfrm>
          <a:prstGeom prst="rect">
            <a:avLst/>
          </a:prstGeom>
          <a:ln w="12700">
            <a:miter lim="400000"/>
          </a:ln>
        </p:spPr>
      </p:pic>
      <p:pic>
        <p:nvPicPr>
          <p:cNvPr id="443" name="Image" descr="Imag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272764" y="4632909"/>
            <a:ext cx="2287107" cy="1030349"/>
          </a:xfrm>
          <a:prstGeom prst="rect">
            <a:avLst/>
          </a:prstGeom>
          <a:ln w="12700">
            <a:miter lim="400000"/>
          </a:ln>
        </p:spPr>
      </p:pic>
      <p:sp>
        <p:nvSpPr>
          <p:cNvPr id="444" name="Line"/>
          <p:cNvSpPr/>
          <p:nvPr/>
        </p:nvSpPr>
        <p:spPr>
          <a:xfrm>
            <a:off x="9416317" y="6126298"/>
            <a:ext cx="1" cy="1661673"/>
          </a:xfrm>
          <a:prstGeom prst="line">
            <a:avLst/>
          </a:prstGeom>
          <a:ln w="63500">
            <a:solidFill>
              <a:srgbClr val="E7A61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45" name="Runnable"/>
          <p:cNvSpPr txBox="1"/>
          <p:nvPr/>
        </p:nvSpPr>
        <p:spPr>
          <a:xfrm>
            <a:off x="8535801" y="7675494"/>
            <a:ext cx="183565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Runnable</a:t>
            </a:r>
          </a:p>
        </p:txBody>
      </p:sp>
      <p:pic>
        <p:nvPicPr>
          <p:cNvPr id="44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4659" y="5276900"/>
            <a:ext cx="1443317" cy="1131809"/>
          </a:xfrm>
          <a:prstGeom prst="rect">
            <a:avLst/>
          </a:prstGeom>
          <a:ln w="12700">
            <a:miter lim="400000"/>
          </a:ln>
        </p:spPr>
      </p:pic>
      <p:pic>
        <p:nvPicPr>
          <p:cNvPr id="447" name="Image" descr="Imag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2516674" y="5683447"/>
            <a:ext cx="2287107" cy="1030349"/>
          </a:xfrm>
          <a:prstGeom prst="rect">
            <a:avLst/>
          </a:prstGeom>
          <a:ln w="12700">
            <a:miter lim="400000"/>
          </a:ln>
        </p:spPr>
      </p:pic>
      <p:sp>
        <p:nvSpPr>
          <p:cNvPr id="448" name="Line"/>
          <p:cNvSpPr/>
          <p:nvPr/>
        </p:nvSpPr>
        <p:spPr>
          <a:xfrm>
            <a:off x="13660228" y="7176836"/>
            <a:ext cx="1" cy="1661673"/>
          </a:xfrm>
          <a:prstGeom prst="line">
            <a:avLst/>
          </a:prstGeom>
          <a:ln w="63500">
            <a:solidFill>
              <a:srgbClr val="E7A61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49" name="Runnable"/>
          <p:cNvSpPr txBox="1"/>
          <p:nvPr/>
        </p:nvSpPr>
        <p:spPr>
          <a:xfrm>
            <a:off x="12779711" y="8726033"/>
            <a:ext cx="183565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Runnable</a:t>
            </a:r>
          </a:p>
        </p:txBody>
      </p:sp>
      <p:pic>
        <p:nvPicPr>
          <p:cNvPr id="45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8570" y="6327438"/>
            <a:ext cx="1443316" cy="1131809"/>
          </a:xfrm>
          <a:prstGeom prst="rect">
            <a:avLst/>
          </a:prstGeom>
          <a:ln w="12700">
            <a:miter lim="400000"/>
          </a:ln>
        </p:spPr>
      </p:pic>
      <p:pic>
        <p:nvPicPr>
          <p:cNvPr id="451" name="Image" descr="Imag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6948996" y="6732221"/>
            <a:ext cx="2287107" cy="1030349"/>
          </a:xfrm>
          <a:prstGeom prst="rect">
            <a:avLst/>
          </a:prstGeom>
          <a:ln w="12700">
            <a:miter lim="400000"/>
          </a:ln>
        </p:spPr>
      </p:pic>
      <p:sp>
        <p:nvSpPr>
          <p:cNvPr id="452" name="Line"/>
          <p:cNvSpPr/>
          <p:nvPr/>
        </p:nvSpPr>
        <p:spPr>
          <a:xfrm>
            <a:off x="18092549" y="8225611"/>
            <a:ext cx="1" cy="1661673"/>
          </a:xfrm>
          <a:prstGeom prst="line">
            <a:avLst/>
          </a:prstGeom>
          <a:ln w="63500">
            <a:solidFill>
              <a:srgbClr val="E7A61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53" name="Runnable"/>
          <p:cNvSpPr txBox="1"/>
          <p:nvPr/>
        </p:nvSpPr>
        <p:spPr>
          <a:xfrm>
            <a:off x="17212033" y="9774807"/>
            <a:ext cx="183565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Runnable</a:t>
            </a:r>
          </a:p>
        </p:txBody>
      </p:sp>
      <p:pic>
        <p:nvPicPr>
          <p:cNvPr id="4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0893" y="7376213"/>
            <a:ext cx="1443316" cy="1131809"/>
          </a:xfrm>
          <a:prstGeom prst="rect">
            <a:avLst/>
          </a:prstGeom>
          <a:ln w="12700">
            <a:miter lim="400000"/>
          </a:ln>
        </p:spPr>
      </p:pic>
      <p:sp>
        <p:nvSpPr>
          <p:cNvPr id="455" name="Line"/>
          <p:cNvSpPr/>
          <p:nvPr/>
        </p:nvSpPr>
        <p:spPr>
          <a:xfrm>
            <a:off x="2244269" y="8842471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56" name="Line"/>
          <p:cNvSpPr/>
          <p:nvPr/>
        </p:nvSpPr>
        <p:spPr>
          <a:xfrm>
            <a:off x="2244269" y="9891245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57" name="Line"/>
          <p:cNvSpPr/>
          <p:nvPr/>
        </p:nvSpPr>
        <p:spPr>
          <a:xfrm>
            <a:off x="2244269" y="10927320"/>
            <a:ext cx="19257173" cy="1"/>
          </a:xfrm>
          <a:prstGeom prst="line">
            <a:avLst/>
          </a:prstGeom>
          <a:ln w="25400">
            <a:solidFill>
              <a:srgbClr val="929292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458" name="Image" descr="Imag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267741" y="7810083"/>
            <a:ext cx="2261248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59" name="Done!"/>
          <p:cNvSpPr txBox="1"/>
          <p:nvPr/>
        </p:nvSpPr>
        <p:spPr>
          <a:xfrm>
            <a:off x="4808386" y="8820558"/>
            <a:ext cx="117995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Done!</a:t>
            </a:r>
          </a:p>
        </p:txBody>
      </p:sp>
      <p:sp>
        <p:nvSpPr>
          <p:cNvPr id="460" name="Rectangle"/>
          <p:cNvSpPr/>
          <p:nvPr/>
        </p:nvSpPr>
        <p:spPr>
          <a:xfrm>
            <a:off x="3799964" y="3570462"/>
            <a:ext cx="3196802" cy="5815074"/>
          </a:xfrm>
          <a:prstGeom prst="rect">
            <a:avLst/>
          </a:prstGeom>
          <a:ln w="63500">
            <a:solidFill>
              <a:srgbClr val="E7A61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461" name="Image" descr="Imag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285694" y="8847187"/>
            <a:ext cx="2261248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62" name="Done!"/>
          <p:cNvSpPr txBox="1"/>
          <p:nvPr/>
        </p:nvSpPr>
        <p:spPr>
          <a:xfrm>
            <a:off x="8826339" y="9857662"/>
            <a:ext cx="117995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Done!</a:t>
            </a:r>
          </a:p>
        </p:txBody>
      </p:sp>
      <p:pic>
        <p:nvPicPr>
          <p:cNvPr id="463" name="Image" descr="Imag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566917" y="9895614"/>
            <a:ext cx="2261248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64" name="Done!"/>
          <p:cNvSpPr txBox="1"/>
          <p:nvPr/>
        </p:nvSpPr>
        <p:spPr>
          <a:xfrm>
            <a:off x="13107562" y="10906089"/>
            <a:ext cx="117995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Done!</a:t>
            </a:r>
          </a:p>
        </p:txBody>
      </p:sp>
      <p:pic>
        <p:nvPicPr>
          <p:cNvPr id="465" name="Image" descr="Imag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6999239" y="10940020"/>
            <a:ext cx="2261249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66" name="Done!"/>
          <p:cNvSpPr txBox="1"/>
          <p:nvPr/>
        </p:nvSpPr>
        <p:spPr>
          <a:xfrm>
            <a:off x="17539883" y="11950495"/>
            <a:ext cx="117995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Done!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Throughput Computing Trade-off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792479">
              <a:defRPr sz="10752"/>
            </a:lvl1pPr>
          </a:lstStyle>
          <a:p>
            <a:r>
              <a:t>Throughput Computing Trade-off</a:t>
            </a:r>
          </a:p>
        </p:txBody>
      </p:sp>
      <p:sp>
        <p:nvSpPr>
          <p:cNvPr id="4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470" name="Line"/>
          <p:cNvSpPr/>
          <p:nvPr/>
        </p:nvSpPr>
        <p:spPr>
          <a:xfrm flipH="1">
            <a:off x="2255201" y="3257307"/>
            <a:ext cx="1" cy="9247819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71" name="Time…"/>
          <p:cNvSpPr txBox="1"/>
          <p:nvPr/>
        </p:nvSpPr>
        <p:spPr>
          <a:xfrm>
            <a:off x="960373" y="2096100"/>
            <a:ext cx="2589658" cy="1030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Time </a:t>
            </a:r>
          </a:p>
          <a:p>
            <a:r>
              <a:t>(clock cycles)</a:t>
            </a:r>
          </a:p>
        </p:txBody>
      </p:sp>
      <p:grpSp>
        <p:nvGrpSpPr>
          <p:cNvPr id="481" name="Group"/>
          <p:cNvGrpSpPr/>
          <p:nvPr/>
        </p:nvGrpSpPr>
        <p:grpSpPr>
          <a:xfrm>
            <a:off x="4117747" y="2715599"/>
            <a:ext cx="2561236" cy="759266"/>
            <a:chOff x="0" y="0"/>
            <a:chExt cx="2561234" cy="759265"/>
          </a:xfrm>
        </p:grpSpPr>
        <p:sp>
          <p:nvSpPr>
            <p:cNvPr id="472" name="Rectangle"/>
            <p:cNvSpPr/>
            <p:nvPr/>
          </p:nvSpPr>
          <p:spPr>
            <a:xfrm>
              <a:off x="14145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73" name="Rectangle"/>
            <p:cNvSpPr/>
            <p:nvPr/>
          </p:nvSpPr>
          <p:spPr>
            <a:xfrm>
              <a:off x="43456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74" name="Rectangle"/>
            <p:cNvSpPr/>
            <p:nvPr/>
          </p:nvSpPr>
          <p:spPr>
            <a:xfrm>
              <a:off x="72766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75" name="Rectangle"/>
            <p:cNvSpPr/>
            <p:nvPr/>
          </p:nvSpPr>
          <p:spPr>
            <a:xfrm>
              <a:off x="102076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76" name="Rectangle"/>
            <p:cNvSpPr/>
            <p:nvPr/>
          </p:nvSpPr>
          <p:spPr>
            <a:xfrm>
              <a:off x="131387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77" name="Rectangle"/>
            <p:cNvSpPr/>
            <p:nvPr/>
          </p:nvSpPr>
          <p:spPr>
            <a:xfrm>
              <a:off x="160697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78" name="Rectangle"/>
            <p:cNvSpPr/>
            <p:nvPr/>
          </p:nvSpPr>
          <p:spPr>
            <a:xfrm>
              <a:off x="1900078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79" name="Rectangle"/>
            <p:cNvSpPr/>
            <p:nvPr/>
          </p:nvSpPr>
          <p:spPr>
            <a:xfrm>
              <a:off x="2193181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80" name="Element 1…8"/>
            <p:cNvSpPr txBox="1"/>
            <p:nvPr/>
          </p:nvSpPr>
          <p:spPr>
            <a:xfrm>
              <a:off x="0" y="0"/>
              <a:ext cx="2561235" cy="572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1…8</a:t>
              </a:r>
            </a:p>
          </p:txBody>
        </p:sp>
      </p:grpSp>
      <p:grpSp>
        <p:nvGrpSpPr>
          <p:cNvPr id="491" name="Group"/>
          <p:cNvGrpSpPr/>
          <p:nvPr/>
        </p:nvGrpSpPr>
        <p:grpSpPr>
          <a:xfrm>
            <a:off x="8022721" y="2715599"/>
            <a:ext cx="2787193" cy="759266"/>
            <a:chOff x="0" y="0"/>
            <a:chExt cx="2787192" cy="759265"/>
          </a:xfrm>
        </p:grpSpPr>
        <p:sp>
          <p:nvSpPr>
            <p:cNvPr id="482" name="Rectangle"/>
            <p:cNvSpPr/>
            <p:nvPr/>
          </p:nvSpPr>
          <p:spPr>
            <a:xfrm>
              <a:off x="2544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83" name="Rectangle"/>
            <p:cNvSpPr/>
            <p:nvPr/>
          </p:nvSpPr>
          <p:spPr>
            <a:xfrm>
              <a:off x="5475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84" name="Rectangle"/>
            <p:cNvSpPr/>
            <p:nvPr/>
          </p:nvSpPr>
          <p:spPr>
            <a:xfrm>
              <a:off x="840644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85" name="Rectangle"/>
            <p:cNvSpPr/>
            <p:nvPr/>
          </p:nvSpPr>
          <p:spPr>
            <a:xfrm>
              <a:off x="113374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86" name="Rectangle"/>
            <p:cNvSpPr/>
            <p:nvPr/>
          </p:nvSpPr>
          <p:spPr>
            <a:xfrm>
              <a:off x="142685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87" name="Rectangle"/>
            <p:cNvSpPr/>
            <p:nvPr/>
          </p:nvSpPr>
          <p:spPr>
            <a:xfrm>
              <a:off x="171995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88" name="Rectangle"/>
            <p:cNvSpPr/>
            <p:nvPr/>
          </p:nvSpPr>
          <p:spPr>
            <a:xfrm>
              <a:off x="201305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89" name="Rectangle"/>
            <p:cNvSpPr/>
            <p:nvPr/>
          </p:nvSpPr>
          <p:spPr>
            <a:xfrm>
              <a:off x="230616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0" name="Element 9…16"/>
            <p:cNvSpPr txBox="1"/>
            <p:nvPr/>
          </p:nvSpPr>
          <p:spPr>
            <a:xfrm>
              <a:off x="-1" y="0"/>
              <a:ext cx="2787194" cy="572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9…16</a:t>
              </a:r>
            </a:p>
          </p:txBody>
        </p:sp>
      </p:grpSp>
      <p:grpSp>
        <p:nvGrpSpPr>
          <p:cNvPr id="501" name="Group"/>
          <p:cNvGrpSpPr/>
          <p:nvPr/>
        </p:nvGrpSpPr>
        <p:grpSpPr>
          <a:xfrm>
            <a:off x="12521069" y="2985399"/>
            <a:ext cx="2409160" cy="1270001"/>
            <a:chOff x="367416" y="286410"/>
            <a:chExt cx="2409159" cy="1270000"/>
          </a:xfrm>
        </p:grpSpPr>
        <p:sp>
          <p:nvSpPr>
            <p:cNvPr id="492" name="Rectangle"/>
            <p:cNvSpPr/>
            <p:nvPr/>
          </p:nvSpPr>
          <p:spPr>
            <a:xfrm>
              <a:off x="36741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3" name="Rectangle"/>
            <p:cNvSpPr/>
            <p:nvPr/>
          </p:nvSpPr>
          <p:spPr>
            <a:xfrm>
              <a:off x="660519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4" name="Rectangle"/>
            <p:cNvSpPr/>
            <p:nvPr/>
          </p:nvSpPr>
          <p:spPr>
            <a:xfrm>
              <a:off x="95362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5" name="Rectangle"/>
            <p:cNvSpPr/>
            <p:nvPr/>
          </p:nvSpPr>
          <p:spPr>
            <a:xfrm>
              <a:off x="124672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6" name="Rectangle"/>
            <p:cNvSpPr/>
            <p:nvPr/>
          </p:nvSpPr>
          <p:spPr>
            <a:xfrm>
              <a:off x="153983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7" name="Rectangle"/>
            <p:cNvSpPr/>
            <p:nvPr/>
          </p:nvSpPr>
          <p:spPr>
            <a:xfrm>
              <a:off x="183293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8" name="Rectangle"/>
            <p:cNvSpPr/>
            <p:nvPr/>
          </p:nvSpPr>
          <p:spPr>
            <a:xfrm>
              <a:off x="21260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9" name="Rectangle"/>
            <p:cNvSpPr/>
            <p:nvPr/>
          </p:nvSpPr>
          <p:spPr>
            <a:xfrm>
              <a:off x="24191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00" name="Element 17…24"/>
            <p:cNvSpPr/>
            <p:nvPr/>
          </p:nvSpPr>
          <p:spPr>
            <a:xfrm>
              <a:off x="1506575" y="2864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17…24</a:t>
              </a:r>
            </a:p>
          </p:txBody>
        </p:sp>
      </p:grpSp>
      <p:grpSp>
        <p:nvGrpSpPr>
          <p:cNvPr id="511" name="Group"/>
          <p:cNvGrpSpPr/>
          <p:nvPr/>
        </p:nvGrpSpPr>
        <p:grpSpPr>
          <a:xfrm>
            <a:off x="16877958" y="3002009"/>
            <a:ext cx="2409161" cy="1270001"/>
            <a:chOff x="367416" y="286410"/>
            <a:chExt cx="2409159" cy="1270000"/>
          </a:xfrm>
        </p:grpSpPr>
        <p:sp>
          <p:nvSpPr>
            <p:cNvPr id="502" name="Rectangle"/>
            <p:cNvSpPr/>
            <p:nvPr/>
          </p:nvSpPr>
          <p:spPr>
            <a:xfrm>
              <a:off x="36741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03" name="Rectangle"/>
            <p:cNvSpPr/>
            <p:nvPr/>
          </p:nvSpPr>
          <p:spPr>
            <a:xfrm>
              <a:off x="660519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04" name="Rectangle"/>
            <p:cNvSpPr/>
            <p:nvPr/>
          </p:nvSpPr>
          <p:spPr>
            <a:xfrm>
              <a:off x="95362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05" name="Rectangle"/>
            <p:cNvSpPr/>
            <p:nvPr/>
          </p:nvSpPr>
          <p:spPr>
            <a:xfrm>
              <a:off x="1246726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06" name="Rectangle"/>
            <p:cNvSpPr/>
            <p:nvPr/>
          </p:nvSpPr>
          <p:spPr>
            <a:xfrm>
              <a:off x="153983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07" name="Rectangle"/>
            <p:cNvSpPr/>
            <p:nvPr/>
          </p:nvSpPr>
          <p:spPr>
            <a:xfrm>
              <a:off x="1832933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08" name="Rectangle"/>
            <p:cNvSpPr/>
            <p:nvPr/>
          </p:nvSpPr>
          <p:spPr>
            <a:xfrm>
              <a:off x="2126037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09" name="Rectangle"/>
            <p:cNvSpPr/>
            <p:nvPr/>
          </p:nvSpPr>
          <p:spPr>
            <a:xfrm>
              <a:off x="2419140" y="581590"/>
              <a:ext cx="213361" cy="177676"/>
            </a:xfrm>
            <a:prstGeom prst="rect">
              <a:avLst/>
            </a:prstGeom>
            <a:solidFill>
              <a:srgbClr val="92929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10" name="Element 25…32"/>
            <p:cNvSpPr/>
            <p:nvPr/>
          </p:nvSpPr>
          <p:spPr>
            <a:xfrm>
              <a:off x="1506575" y="2864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0"/>
              </a:lvl1pPr>
            </a:lstStyle>
            <a:p>
              <a:r>
                <a:t>Element 25…32</a:t>
              </a:r>
            </a:p>
          </p:txBody>
        </p:sp>
      </p:grpSp>
      <p:pic>
        <p:nvPicPr>
          <p:cNvPr id="512" name="Image" descr="Imag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254811" y="3602560"/>
            <a:ext cx="2287108" cy="1030350"/>
          </a:xfrm>
          <a:prstGeom prst="rect">
            <a:avLst/>
          </a:prstGeom>
          <a:ln w="12700">
            <a:miter lim="400000"/>
          </a:ln>
        </p:spPr>
      </p:pic>
      <p:sp>
        <p:nvSpPr>
          <p:cNvPr id="513" name="1"/>
          <p:cNvSpPr/>
          <p:nvPr/>
        </p:nvSpPr>
        <p:spPr>
          <a:xfrm>
            <a:off x="4995520" y="362399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1</a:t>
            </a:r>
          </a:p>
        </p:txBody>
      </p:sp>
      <p:sp>
        <p:nvSpPr>
          <p:cNvPr id="514" name="2"/>
          <p:cNvSpPr/>
          <p:nvPr/>
        </p:nvSpPr>
        <p:spPr>
          <a:xfrm>
            <a:off x="9013473" y="3623997"/>
            <a:ext cx="805689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2</a:t>
            </a:r>
          </a:p>
        </p:txBody>
      </p:sp>
      <p:sp>
        <p:nvSpPr>
          <p:cNvPr id="515" name="3"/>
          <p:cNvSpPr/>
          <p:nvPr/>
        </p:nvSpPr>
        <p:spPr>
          <a:xfrm>
            <a:off x="13257384" y="360738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3</a:t>
            </a:r>
          </a:p>
        </p:txBody>
      </p:sp>
      <p:sp>
        <p:nvSpPr>
          <p:cNvPr id="516" name="4"/>
          <p:cNvSpPr/>
          <p:nvPr/>
        </p:nvSpPr>
        <p:spPr>
          <a:xfrm>
            <a:off x="17614273" y="3623997"/>
            <a:ext cx="805690" cy="759266"/>
          </a:xfrm>
          <a:prstGeom prst="ellipse">
            <a:avLst/>
          </a:prstGeom>
          <a:solidFill>
            <a:srgbClr val="000000"/>
          </a:solidFill>
          <a:ln w="25400">
            <a:solidFill>
              <a:srgbClr val="FFFFFF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4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4</a:t>
            </a:r>
          </a:p>
        </p:txBody>
      </p:sp>
      <p:sp>
        <p:nvSpPr>
          <p:cNvPr id="517" name="Line"/>
          <p:cNvSpPr/>
          <p:nvPr/>
        </p:nvSpPr>
        <p:spPr>
          <a:xfrm>
            <a:off x="5398365" y="5095949"/>
            <a:ext cx="1" cy="1661674"/>
          </a:xfrm>
          <a:prstGeom prst="line">
            <a:avLst/>
          </a:prstGeom>
          <a:ln w="63500">
            <a:solidFill>
              <a:srgbClr val="E7A61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18" name="Runnable"/>
          <p:cNvSpPr txBox="1"/>
          <p:nvPr/>
        </p:nvSpPr>
        <p:spPr>
          <a:xfrm>
            <a:off x="4517848" y="6645146"/>
            <a:ext cx="183565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Runnable</a:t>
            </a:r>
          </a:p>
        </p:txBody>
      </p:sp>
      <p:pic>
        <p:nvPicPr>
          <p:cNvPr id="51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707" y="4246552"/>
            <a:ext cx="1443316" cy="1131809"/>
          </a:xfrm>
          <a:prstGeom prst="rect">
            <a:avLst/>
          </a:prstGeom>
          <a:ln w="12700">
            <a:miter lim="400000"/>
          </a:ln>
        </p:spPr>
      </p:pic>
      <p:pic>
        <p:nvPicPr>
          <p:cNvPr id="520" name="Image" descr="Imag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267741" y="7810083"/>
            <a:ext cx="2261248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21" name="Done!"/>
          <p:cNvSpPr txBox="1"/>
          <p:nvPr/>
        </p:nvSpPr>
        <p:spPr>
          <a:xfrm>
            <a:off x="4808386" y="8820558"/>
            <a:ext cx="117995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Done!</a:t>
            </a:r>
          </a:p>
        </p:txBody>
      </p:sp>
      <p:sp>
        <p:nvSpPr>
          <p:cNvPr id="522" name="Line"/>
          <p:cNvSpPr/>
          <p:nvPr/>
        </p:nvSpPr>
        <p:spPr>
          <a:xfrm flipV="1">
            <a:off x="6802378" y="6993659"/>
            <a:ext cx="0" cy="816424"/>
          </a:xfrm>
          <a:prstGeom prst="line">
            <a:avLst/>
          </a:prstGeom>
          <a:ln w="50800">
            <a:solidFill>
              <a:srgbClr val="4779B1"/>
            </a:solidFill>
            <a:miter lim="400000"/>
            <a:headEnd type="triangle" len="sm"/>
            <a:tailEnd type="triangle" len="sm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23" name="Key idea of throughput-oriented systems:…"/>
          <p:cNvSpPr txBox="1"/>
          <p:nvPr/>
        </p:nvSpPr>
        <p:spPr>
          <a:xfrm>
            <a:off x="8905386" y="9603095"/>
            <a:ext cx="13704757" cy="1764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 u="sng"/>
            </a:pPr>
            <a:r>
              <a:t>Key idea of throughput-oriented systems:</a:t>
            </a:r>
          </a:p>
          <a:p>
            <a:pPr algn="l">
              <a:defRPr sz="3600"/>
            </a:pPr>
            <a:r>
              <a:t>Potentially increase runtime of one group, in order to increase throughput of overall system running multiple groups.</a:t>
            </a:r>
          </a:p>
        </p:txBody>
      </p:sp>
      <p:sp>
        <p:nvSpPr>
          <p:cNvPr id="524" name="During this time, this group is runnable, but it is not being executed by the processor.  (The core is running some other group.)"/>
          <p:cNvSpPr txBox="1"/>
          <p:nvPr/>
        </p:nvSpPr>
        <p:spPr>
          <a:xfrm>
            <a:off x="7257767" y="6874302"/>
            <a:ext cx="12358021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pPr algn="l"/>
            <a:r>
              <a:rPr dirty="0"/>
              <a:t>During this time, this group is runnable, but it is not being executed by the processor.  (The core is running some other group.)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toring Execution Contex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Storing Execution Contexts</a:t>
            </a:r>
          </a:p>
        </p:txBody>
      </p:sp>
      <p:sp>
        <p:nvSpPr>
          <p:cNvPr id="527" name="Consider on-chip storage of execution contexts a finite resourc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87916" indent="-687916" defTabSz="457200">
              <a:lnSpc>
                <a:spcPct val="130000"/>
              </a:lnSpc>
              <a:spcBef>
                <a:spcPts val="0"/>
              </a:spcBef>
              <a:defRPr sz="5200">
                <a:latin typeface="Helvetica"/>
                <a:ea typeface="Helvetica"/>
                <a:cs typeface="Helvetica"/>
                <a:sym typeface="Helvetica"/>
              </a:defRPr>
            </a:pPr>
            <a:r>
              <a:t>Consider on-chip storage of execution contexts </a:t>
            </a:r>
            <a:r>
              <a:rPr u="sng"/>
              <a:t>a finite resource</a:t>
            </a:r>
          </a:p>
          <a:p>
            <a:pPr marL="687916" indent="-687916" defTabSz="457200">
              <a:lnSpc>
                <a:spcPct val="130000"/>
              </a:lnSpc>
              <a:spcBef>
                <a:spcPts val="0"/>
              </a:spcBef>
              <a:defRPr sz="5200">
                <a:latin typeface="Helvetica"/>
                <a:ea typeface="Helvetica"/>
                <a:cs typeface="Helvetica"/>
                <a:sym typeface="Helvetica"/>
              </a:defRPr>
            </a:pPr>
            <a:r>
              <a:t>Resource consumption of each thread group is </a:t>
            </a:r>
            <a:r>
              <a:rPr u="sng"/>
              <a:t>program-dependent</a:t>
            </a:r>
          </a:p>
        </p:txBody>
      </p:sp>
      <p:sp>
        <p:nvSpPr>
          <p:cNvPr id="5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grpSp>
        <p:nvGrpSpPr>
          <p:cNvPr id="531" name="Group"/>
          <p:cNvGrpSpPr/>
          <p:nvPr/>
        </p:nvGrpSpPr>
        <p:grpSpPr>
          <a:xfrm>
            <a:off x="6138265" y="6055628"/>
            <a:ext cx="12107470" cy="6702889"/>
            <a:chOff x="0" y="0"/>
            <a:chExt cx="12107468" cy="6702887"/>
          </a:xfrm>
        </p:grpSpPr>
        <p:pic>
          <p:nvPicPr>
            <p:cNvPr id="529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07469" cy="67028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30" name="Execution Context Storage"/>
            <p:cNvSpPr/>
            <p:nvPr/>
          </p:nvSpPr>
          <p:spPr>
            <a:xfrm>
              <a:off x="660419" y="2718098"/>
              <a:ext cx="10786630" cy="3437262"/>
            </a:xfrm>
            <a:prstGeom prst="rect">
              <a:avLst/>
            </a:prstGeom>
            <a:solidFill>
              <a:srgbClr val="727E9C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r>
                <a:t>Execution Context Storage</a:t>
              </a:r>
            </a:p>
          </p:txBody>
        </p:sp>
      </p:grp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Four Large Contexts (Low Latency Hiding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619125">
              <a:defRPr sz="8400"/>
            </a:pPr>
            <a:r>
              <a:t>Four Large Contexts (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Low</a:t>
            </a:r>
            <a:r>
              <a:t> Latency Hiding)</a:t>
            </a:r>
          </a:p>
        </p:txBody>
      </p:sp>
      <p:sp>
        <p:nvSpPr>
          <p:cNvPr id="5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pic>
        <p:nvPicPr>
          <p:cNvPr id="53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950" y="3632200"/>
            <a:ext cx="15278100" cy="8458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3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6900" y="6752990"/>
            <a:ext cx="7950200" cy="4914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Rectangle 2"/>
          <p:cNvSpPr>
            <a:spLocks noGrp="1" noChangeArrowheads="1"/>
          </p:cNvSpPr>
          <p:nvPr>
            <p:ph type="title"/>
          </p:nvPr>
        </p:nvSpPr>
        <p:spPr>
          <a:xfrm>
            <a:off x="1066800" y="0"/>
            <a:ext cx="19354800" cy="2286000"/>
          </a:xfrm>
        </p:spPr>
        <p:txBody>
          <a:bodyPr/>
          <a:lstStyle/>
          <a:p>
            <a:pPr eaLnBrk="1" hangingPunct="1"/>
            <a:r>
              <a:rPr lang="en-US" dirty="0"/>
              <a:t>What is a GPU?</a:t>
            </a:r>
          </a:p>
        </p:txBody>
      </p:sp>
      <p:sp>
        <p:nvSpPr>
          <p:cNvPr id="41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71600" y="2438403"/>
            <a:ext cx="21945600" cy="9051926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6000" dirty="0"/>
              <a:t>GPU = Graphics Processing Unit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5200" dirty="0"/>
              <a:t>Accelerator for raster based graphics (OpenGL, DirectX)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5200" dirty="0"/>
              <a:t>Highly programmable (Turing complete)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5200" dirty="0"/>
              <a:t>Commodity hardware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5200" dirty="0"/>
              <a:t>100’s of ALUs;  10’s of 1000s of concurrent threads</a:t>
            </a:r>
          </a:p>
          <a:p>
            <a:pPr lvl="1" eaLnBrk="1" hangingPunct="1">
              <a:lnSpc>
                <a:spcPct val="90000"/>
              </a:lnSpc>
            </a:pPr>
            <a:endParaRPr lang="en-US" sz="5200" dirty="0"/>
          </a:p>
          <a:p>
            <a:pPr eaLnBrk="1" hangingPunct="1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828800" hangingPunct="1">
              <a:defRPr/>
            </a:pPr>
            <a:fld id="{2DCAE7AC-0DFB-40CF-A4F2-C416A0FCE178}" type="slidenum">
              <a:rPr lang="en-US" b="0" kern="120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1828800" hangingPunct="1">
                <a:defRPr/>
              </a:pPr>
              <a:t>3</a:t>
            </a:fld>
            <a:endParaRPr lang="en-US" b="0" kern="1200" dirty="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pic>
        <p:nvPicPr>
          <p:cNvPr id="1026" name="Picture 2" descr="Image result for nvidia volta v100">
            <a:extLst>
              <a:ext uri="{FF2B5EF4-FFF2-40B4-BE49-F238E27FC236}">
                <a16:creationId xmlns:a16="http://schemas.microsoft.com/office/drawing/2014/main" id="{E0A529F2-256B-45CA-81B0-39F5213CE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9879" y="7233779"/>
            <a:ext cx="10363200" cy="5456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A09ADD-9C97-45C1-A47B-4106EB8EC58A}"/>
              </a:ext>
            </a:extLst>
          </p:cNvPr>
          <p:cNvSpPr txBox="1"/>
          <p:nvPr/>
        </p:nvSpPr>
        <p:spPr>
          <a:xfrm>
            <a:off x="5191689" y="11972453"/>
            <a:ext cx="3785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1828800" hangingPunct="1"/>
            <a:r>
              <a:rPr lang="en-US" sz="3600" b="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NVIDIA Volta: V100</a:t>
            </a:r>
            <a:endParaRPr lang="en-CA" sz="3600" b="0" kern="1200" dirty="0"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  <p:pic>
        <p:nvPicPr>
          <p:cNvPr id="3" name="Picture 2" descr="NVIDIA A100 SXM4 Specs | TechPowerUp GPU Database">
            <a:extLst>
              <a:ext uri="{FF2B5EF4-FFF2-40B4-BE49-F238E27FC236}">
                <a16:creationId xmlns:a16="http://schemas.microsoft.com/office/drawing/2014/main" id="{9C8D5A27-475B-4340-A946-736AA5199D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4960" y="7737309"/>
            <a:ext cx="6380480" cy="3573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815F01-FE5B-43C8-B84B-BE280317A50D}"/>
              </a:ext>
            </a:extLst>
          </p:cNvPr>
          <p:cNvSpPr txBox="1"/>
          <p:nvPr/>
        </p:nvSpPr>
        <p:spPr>
          <a:xfrm>
            <a:off x="15582374" y="11972453"/>
            <a:ext cx="3792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1828800" hangingPunct="1"/>
            <a:r>
              <a:rPr lang="en-US" sz="3600" b="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NVIDIA Volta: A100</a:t>
            </a:r>
            <a:endParaRPr lang="en-CA" sz="3600" b="0" kern="1200" dirty="0"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525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Eighteen Small Contexts (High Latency Hiding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61340">
              <a:defRPr sz="7616"/>
            </a:pPr>
            <a:r>
              <a:t>Eighteen Small Contexts (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High</a:t>
            </a:r>
            <a:r>
              <a:t> Latency Hiding)</a:t>
            </a:r>
          </a:p>
        </p:txBody>
      </p:sp>
      <p:sp>
        <p:nvSpPr>
          <p:cNvPr id="5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pic>
        <p:nvPicPr>
          <p:cNvPr id="54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250" y="3505200"/>
            <a:ext cx="15303500" cy="848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ummary: Three Key Ide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Summary: Three Key Ideas</a:t>
            </a:r>
          </a:p>
        </p:txBody>
      </p:sp>
      <p:sp>
        <p:nvSpPr>
          <p:cNvPr id="543" name="Use many “slimmed down cores” to run in parallel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111250" indent="-1111250" defTabSz="457200">
              <a:lnSpc>
                <a:spcPts val="7500"/>
              </a:lnSpc>
              <a:spcBef>
                <a:spcPts val="2400"/>
              </a:spcBef>
              <a:buSzPct val="100000"/>
              <a:buAutoNum type="arabicPeriod"/>
              <a:defRPr sz="5000"/>
            </a:pPr>
            <a:r>
              <a:t>Use many “slimmed down cores” to run in parallel</a:t>
            </a:r>
          </a:p>
          <a:p>
            <a:pPr marL="1111250" indent="-1111250" defTabSz="457200">
              <a:lnSpc>
                <a:spcPts val="7500"/>
              </a:lnSpc>
              <a:spcBef>
                <a:spcPts val="2400"/>
              </a:spcBef>
              <a:buSzPct val="100000"/>
              <a:buAutoNum type="arabicPeriod"/>
              <a:defRPr sz="5000"/>
            </a:pPr>
            <a:r>
              <a:t>Pack cores full of ALUs (by sharing instruction stream on multiple data)</a:t>
            </a:r>
          </a:p>
          <a:p>
            <a:pPr marL="1111250" indent="-1111250" defTabSz="457200">
              <a:lnSpc>
                <a:spcPts val="7500"/>
              </a:lnSpc>
              <a:spcBef>
                <a:spcPts val="2400"/>
              </a:spcBef>
              <a:buSzPct val="100000"/>
              <a:buAutoNum type="arabicPeriod"/>
              <a:defRPr sz="5000"/>
            </a:pPr>
            <a:r>
              <a:t>Avoid latency stalls by interleaving execution of many groups of  threads</a:t>
            </a:r>
          </a:p>
          <a:p>
            <a:pPr marL="2063750" lvl="2" indent="-793750" defTabSz="457200">
              <a:lnSpc>
                <a:spcPts val="7500"/>
              </a:lnSpc>
              <a:spcBef>
                <a:spcPts val="2400"/>
              </a:spcBef>
              <a:defRPr sz="5000"/>
            </a:pPr>
            <a:r>
              <a:t>When one group stalls, work on another group</a:t>
            </a:r>
          </a:p>
        </p:txBody>
      </p:sp>
      <p:sp>
        <p:nvSpPr>
          <p:cNvPr id="5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CPU v.s. GPU Memory Hierarch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59459">
              <a:defRPr sz="10304"/>
            </a:lvl1pPr>
          </a:lstStyle>
          <a:p>
            <a:r>
              <a:t>CPU v.s. GPU Memory Hierarchies</a:t>
            </a:r>
          </a:p>
        </p:txBody>
      </p:sp>
      <p:sp>
        <p:nvSpPr>
          <p:cNvPr id="5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pic>
        <p:nvPicPr>
          <p:cNvPr id="548" name="Image" descr="Image"/>
          <p:cNvPicPr>
            <a:picLocks noChangeAspect="1"/>
          </p:cNvPicPr>
          <p:nvPr/>
        </p:nvPicPr>
        <p:blipFill>
          <a:blip r:embed="rId2"/>
          <a:srcRect t="1742"/>
          <a:stretch>
            <a:fillRect/>
          </a:stretch>
        </p:blipFill>
        <p:spPr>
          <a:xfrm>
            <a:off x="2788661" y="2539710"/>
            <a:ext cx="7430647" cy="5011523"/>
          </a:xfrm>
          <a:prstGeom prst="rect">
            <a:avLst/>
          </a:prstGeom>
          <a:ln w="12700">
            <a:miter lim="400000"/>
          </a:ln>
        </p:spPr>
      </p:pic>
      <p:pic>
        <p:nvPicPr>
          <p:cNvPr id="54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634" y="2132164"/>
            <a:ext cx="4965502" cy="4323703"/>
          </a:xfrm>
          <a:prstGeom prst="rect">
            <a:avLst/>
          </a:prstGeom>
          <a:ln w="12700">
            <a:miter lim="400000"/>
          </a:ln>
        </p:spPr>
      </p:pic>
      <p:sp>
        <p:nvSpPr>
          <p:cNvPr id="550" name="CPU:…"/>
          <p:cNvSpPr txBox="1"/>
          <p:nvPr/>
        </p:nvSpPr>
        <p:spPr>
          <a:xfrm>
            <a:off x="11042883" y="5511799"/>
            <a:ext cx="1217594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45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CPU:</a:t>
            </a:r>
          </a:p>
          <a:p>
            <a:pPr algn="l" defTabSz="457200">
              <a:defRPr sz="3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Big caches, few threads per core, modest memory BW</a:t>
            </a:r>
          </a:p>
          <a:p>
            <a:pPr algn="l" defTabSz="457200">
              <a:defRPr sz="3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Rely mainly on caches and prefetching</a:t>
            </a:r>
          </a:p>
        </p:txBody>
      </p:sp>
      <p:pic>
        <p:nvPicPr>
          <p:cNvPr id="55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4731" y="7708519"/>
            <a:ext cx="6705601" cy="5740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5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9456" y="8310661"/>
            <a:ext cx="9197039" cy="3017368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NVIDIA GTX 1080…"/>
          <p:cNvSpPr txBox="1"/>
          <p:nvPr/>
        </p:nvSpPr>
        <p:spPr>
          <a:xfrm>
            <a:off x="134429" y="10296089"/>
            <a:ext cx="3451861" cy="103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NVIDIA GTX 1080 </a:t>
            </a:r>
          </a:p>
          <a:p>
            <a:r>
              <a:t>(Pascal)</a:t>
            </a:r>
          </a:p>
        </p:txBody>
      </p:sp>
      <p:sp>
        <p:nvSpPr>
          <p:cNvPr id="554" name="GPU:…"/>
          <p:cNvSpPr txBox="1"/>
          <p:nvPr/>
        </p:nvSpPr>
        <p:spPr>
          <a:xfrm>
            <a:off x="11893013" y="11074399"/>
            <a:ext cx="10530335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45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GPU:</a:t>
            </a:r>
          </a:p>
          <a:p>
            <a:pPr algn="l" defTabSz="457200">
              <a:defRPr sz="3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Small caches, many threads, huge memory BW</a:t>
            </a:r>
          </a:p>
          <a:p>
            <a:pPr algn="l" defTabSz="457200">
              <a:defRPr sz="3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Rely heavily on multi-threading for performance</a:t>
            </a:r>
          </a:p>
        </p:txBody>
      </p:sp>
      <p:sp>
        <p:nvSpPr>
          <p:cNvPr id="555" name="Line"/>
          <p:cNvSpPr/>
          <p:nvPr/>
        </p:nvSpPr>
        <p:spPr>
          <a:xfrm>
            <a:off x="311790" y="7548026"/>
            <a:ext cx="23760421" cy="143948"/>
          </a:xfrm>
          <a:prstGeom prst="line">
            <a:avLst/>
          </a:prstGeom>
          <a:ln w="889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556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19179" y="2660598"/>
            <a:ext cx="5127782" cy="206751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CC025F2-3509-4A41-974A-F8DFB0BF9ACB}"/>
              </a:ext>
            </a:extLst>
          </p:cNvPr>
          <p:cNvSpPr/>
          <p:nvPr/>
        </p:nvSpPr>
        <p:spPr>
          <a:xfrm>
            <a:off x="15763741" y="9634543"/>
            <a:ext cx="914400" cy="9144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A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EB569A-A944-4AE8-ACEF-4E0C181DE1C9}"/>
              </a:ext>
            </a:extLst>
          </p:cNvPr>
          <p:cNvSpPr/>
          <p:nvPr/>
        </p:nvSpPr>
        <p:spPr>
          <a:xfrm>
            <a:off x="16200781" y="9551434"/>
            <a:ext cx="771728" cy="211712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A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C044E8-39ED-4F03-9B2F-A08F0477C537}"/>
              </a:ext>
            </a:extLst>
          </p:cNvPr>
          <p:cNvSpPr txBox="1"/>
          <p:nvPr/>
        </p:nvSpPr>
        <p:spPr>
          <a:xfrm>
            <a:off x="16062420" y="9410402"/>
            <a:ext cx="1005274" cy="56425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odoni MT Condensed" panose="02070606080606020203" pitchFamily="18" charset="0"/>
                <a:sym typeface="Helvetica Neue"/>
              </a:rPr>
              <a:t>GDDR5</a:t>
            </a:r>
            <a:endParaRPr kumimoji="0" lang="en-CA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Bodoni MT Condensed" panose="02070606080606020203" pitchFamily="18" charset="0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Thought Experi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Thought Experiment</a:t>
            </a:r>
          </a:p>
        </p:txBody>
      </p:sp>
      <p:sp>
        <p:nvSpPr>
          <p:cNvPr id="559" name="Consider element-wise multiplication of two vectors a and b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673459" cy="9296400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3000"/>
              </a:spcBef>
              <a:defRPr sz="4100"/>
            </a:pPr>
            <a:r>
              <a:t>Consider element-wise multiplication of two vectors </a:t>
            </a:r>
            <a:r>
              <a:rPr b="1" i="1"/>
              <a:t>a</a:t>
            </a:r>
            <a:r>
              <a:t> and </a:t>
            </a:r>
            <a:r>
              <a:rPr b="1" i="1"/>
              <a:t>b</a:t>
            </a:r>
          </a:p>
          <a:p>
            <a:pPr>
              <a:spcBef>
                <a:spcPts val="3000"/>
              </a:spcBef>
              <a:defRPr sz="4100"/>
            </a:pPr>
            <a:r>
              <a:t>Assume vectors contain millions of elements</a:t>
            </a:r>
          </a:p>
          <a:p>
            <a:pPr lvl="1">
              <a:spcBef>
                <a:spcPts val="600"/>
              </a:spcBef>
              <a:defRPr sz="4000"/>
            </a:pPr>
            <a:r>
              <a:t>Load input </a:t>
            </a:r>
            <a:r>
              <a:rPr b="1" i="1"/>
              <a:t>a</a:t>
            </a:r>
            <a:r>
              <a:t>[i]</a:t>
            </a:r>
          </a:p>
          <a:p>
            <a:pPr lvl="1">
              <a:spcBef>
                <a:spcPts val="600"/>
              </a:spcBef>
              <a:defRPr sz="4000"/>
            </a:pPr>
            <a:r>
              <a:t>Load input </a:t>
            </a:r>
            <a:r>
              <a:rPr b="1" i="1"/>
              <a:t>b</a:t>
            </a:r>
            <a:r>
              <a:t>[i]</a:t>
            </a:r>
          </a:p>
          <a:p>
            <a:pPr lvl="1">
              <a:spcBef>
                <a:spcPts val="600"/>
              </a:spcBef>
              <a:defRPr sz="4000"/>
            </a:pPr>
            <a:r>
              <a:t>Compute </a:t>
            </a:r>
            <a:r>
              <a:rPr b="1" i="1"/>
              <a:t>a</a:t>
            </a:r>
            <a:r>
              <a:t>[i] 𝘅 </a:t>
            </a:r>
            <a:r>
              <a:rPr b="1" i="1"/>
              <a:t>b</a:t>
            </a:r>
            <a:r>
              <a:t>[i]</a:t>
            </a:r>
          </a:p>
          <a:p>
            <a:pPr lvl="1">
              <a:spcBef>
                <a:spcPts val="600"/>
              </a:spcBef>
              <a:defRPr sz="4000"/>
            </a:pPr>
            <a:r>
              <a:t>Store result into </a:t>
            </a:r>
            <a:r>
              <a:rPr b="1" i="1"/>
              <a:t>v</a:t>
            </a:r>
            <a:r>
              <a:t>[i]</a:t>
            </a:r>
          </a:p>
          <a:p>
            <a:pPr>
              <a:spcBef>
                <a:spcPts val="3000"/>
              </a:spcBef>
              <a:defRPr sz="4100"/>
            </a:pPr>
            <a:r>
              <a:t>Three memory operations (12 bytes) for every MUL</a:t>
            </a:r>
          </a:p>
          <a:p>
            <a:pPr>
              <a:spcBef>
                <a:spcPts val="3000"/>
              </a:spcBef>
              <a:defRPr sz="4100"/>
            </a:pPr>
            <a:r>
              <a:t>NVIDIA GTX 1080 GPU can do 2560 MULs per clock (@ 1.6 GHz)</a:t>
            </a:r>
          </a:p>
          <a:p>
            <a:pPr>
              <a:spcBef>
                <a:spcPts val="3000"/>
              </a:spcBef>
              <a:defRPr sz="4100"/>
            </a:pPr>
            <a:r>
              <a:t>Need ~45 TB/sec of bandwidth to keep functional units busy (only have 320 GB/sec)</a:t>
            </a:r>
          </a:p>
        </p:txBody>
      </p:sp>
      <p:sp>
        <p:nvSpPr>
          <p:cNvPr id="5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graphicFrame>
        <p:nvGraphicFramePr>
          <p:cNvPr id="561" name="Table"/>
          <p:cNvGraphicFramePr/>
          <p:nvPr/>
        </p:nvGraphicFramePr>
        <p:xfrm>
          <a:off x="17034771" y="4882577"/>
          <a:ext cx="6207860" cy="589280"/>
        </p:xfrm>
        <a:graphic>
          <a:graphicData uri="http://schemas.openxmlformats.org/drawingml/2006/table">
            <a:tbl>
              <a:tblPr>
                <a:tableStyleId>{2708684C-4D16-4618-839F-0558EEFCDFE6}</a:tableStyleId>
              </a:tblPr>
              <a:tblGrid>
                <a:gridCol w="6207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547748"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62" name="Table"/>
          <p:cNvGraphicFramePr/>
          <p:nvPr/>
        </p:nvGraphicFramePr>
        <p:xfrm>
          <a:off x="17034771" y="6141067"/>
          <a:ext cx="6207850" cy="589280"/>
        </p:xfrm>
        <a:graphic>
          <a:graphicData uri="http://schemas.openxmlformats.org/drawingml/2006/table">
            <a:tbl>
              <a:tblPr>
                <a:tableStyleId>{2708684C-4D16-4618-839F-0558EEFCDFE6}</a:tableStyleId>
              </a:tblPr>
              <a:tblGrid>
                <a:gridCol w="620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547748"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63" name="Table"/>
          <p:cNvGraphicFramePr/>
          <p:nvPr/>
        </p:nvGraphicFramePr>
        <p:xfrm>
          <a:off x="17028421" y="7193598"/>
          <a:ext cx="6220560" cy="589280"/>
        </p:xfrm>
        <a:graphic>
          <a:graphicData uri="http://schemas.openxmlformats.org/drawingml/2006/table">
            <a:tbl>
              <a:tblPr>
                <a:tableStyleId>{2708684C-4D16-4618-839F-0558EEFCDFE6}</a:tableStyleId>
              </a:tblPr>
              <a:tblGrid>
                <a:gridCol w="622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0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0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20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2205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2205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2205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2205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2205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547748"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64" name="a"/>
          <p:cNvSpPr txBox="1"/>
          <p:nvPr/>
        </p:nvSpPr>
        <p:spPr>
          <a:xfrm>
            <a:off x="15853935" y="4727511"/>
            <a:ext cx="478791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i="1"/>
            </a:lvl1pPr>
          </a:lstStyle>
          <a:p>
            <a:r>
              <a:t>a</a:t>
            </a:r>
          </a:p>
        </p:txBody>
      </p:sp>
      <p:sp>
        <p:nvSpPr>
          <p:cNvPr id="565" name="b"/>
          <p:cNvSpPr txBox="1"/>
          <p:nvPr/>
        </p:nvSpPr>
        <p:spPr>
          <a:xfrm>
            <a:off x="15842188" y="5986001"/>
            <a:ext cx="50228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i="1"/>
            </a:lvl1pPr>
          </a:lstStyle>
          <a:p>
            <a:r>
              <a:t>b</a:t>
            </a:r>
          </a:p>
        </p:txBody>
      </p:sp>
      <p:sp>
        <p:nvSpPr>
          <p:cNvPr id="566" name="v"/>
          <p:cNvSpPr txBox="1"/>
          <p:nvPr/>
        </p:nvSpPr>
        <p:spPr>
          <a:xfrm>
            <a:off x="15871398" y="7038532"/>
            <a:ext cx="44386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i="1"/>
            </a:lvl1pPr>
          </a:lstStyle>
          <a:p>
            <a:r>
              <a:t>v</a:t>
            </a:r>
          </a:p>
        </p:txBody>
      </p:sp>
      <p:sp>
        <p:nvSpPr>
          <p:cNvPr id="567" name="𝘅"/>
          <p:cNvSpPr txBox="1"/>
          <p:nvPr/>
        </p:nvSpPr>
        <p:spPr>
          <a:xfrm>
            <a:off x="19920895" y="5168345"/>
            <a:ext cx="435611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t>𝘅</a:t>
            </a:r>
          </a:p>
        </p:txBody>
      </p:sp>
      <p:sp>
        <p:nvSpPr>
          <p:cNvPr id="568" name="="/>
          <p:cNvSpPr txBox="1"/>
          <p:nvPr/>
        </p:nvSpPr>
        <p:spPr>
          <a:xfrm>
            <a:off x="19891050" y="6429059"/>
            <a:ext cx="495301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t>=</a:t>
            </a:r>
          </a:p>
        </p:txBody>
      </p:sp>
      <p:sp>
        <p:nvSpPr>
          <p:cNvPr id="569" name="&lt;1% GPU efficiency… but 4.2x faster than eight-core CPU in lab!…"/>
          <p:cNvSpPr txBox="1"/>
          <p:nvPr/>
        </p:nvSpPr>
        <p:spPr>
          <a:xfrm>
            <a:off x="50729" y="10936598"/>
            <a:ext cx="24384001" cy="2143161"/>
          </a:xfrm>
          <a:prstGeom prst="rect">
            <a:avLst/>
          </a:prstGeom>
          <a:solidFill>
            <a:srgbClr val="D5D5D5">
              <a:alpha val="41703"/>
            </a:srgb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defRPr sz="4800"/>
            </a:pPr>
            <a:r>
              <a:t>&lt;1% GPU efficiency… but 4.2x faster than eight-core CPU in lab!</a:t>
            </a:r>
          </a:p>
          <a:p>
            <a:pPr defTabSz="457200">
              <a:defRPr sz="4300"/>
            </a:pPr>
            <a:r>
              <a:t>(3.2 GHz Xeon E5v4 eight-core CPU connected to 76 GB/sec memory bus will exhibit ~3% efficiency on this computation)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Bandwidth limited!…"/>
          <p:cNvSpPr txBox="1">
            <a:spLocks noGrp="1"/>
          </p:cNvSpPr>
          <p:nvPr>
            <p:ph type="title"/>
          </p:nvPr>
        </p:nvSpPr>
        <p:spPr>
          <a:xfrm>
            <a:off x="1778000" y="3641255"/>
            <a:ext cx="20828000" cy="6433490"/>
          </a:xfrm>
          <a:prstGeom prst="rect">
            <a:avLst/>
          </a:prstGeom>
        </p:spPr>
        <p:txBody>
          <a:bodyPr/>
          <a:lstStyle/>
          <a:p>
            <a:pPr defTabSz="751205">
              <a:defRPr sz="10192"/>
            </a:pPr>
            <a:r>
              <a:t>Bandwidth limited!</a:t>
            </a:r>
          </a:p>
          <a:p>
            <a:pPr defTabSz="416052">
              <a:defRPr sz="3822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defTabSz="416052">
              <a:defRPr sz="3822" b="1">
                <a:latin typeface="Helvetica"/>
                <a:ea typeface="Helvetica"/>
                <a:cs typeface="Helvetica"/>
                <a:sym typeface="Helvetica"/>
              </a:defRPr>
            </a:pPr>
            <a:r>
              <a:t>If processors request data at too high a rate, the memory system cannot keep up.</a:t>
            </a:r>
          </a:p>
          <a:p>
            <a:pPr defTabSz="416052">
              <a:defRPr sz="3822" b="1">
                <a:solidFill>
                  <a:srgbClr val="D53B0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No amount of latency hiding helps this.</a:t>
            </a:r>
          </a:p>
          <a:p>
            <a:pPr defTabSz="416052">
              <a:defRPr sz="3822" b="1">
                <a:solidFill>
                  <a:srgbClr val="D53B0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defTabSz="416052">
              <a:defRPr sz="3822" b="1">
                <a:solidFill>
                  <a:srgbClr val="D53B0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defTabSz="416052">
              <a:defRPr sz="3822" b="1">
                <a:solidFill>
                  <a:srgbClr val="D53B0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defTabSz="416052">
              <a:defRPr sz="3822" b="1">
                <a:latin typeface="Helvetica"/>
                <a:ea typeface="Helvetica"/>
                <a:cs typeface="Helvetica"/>
                <a:sym typeface="Helvetica"/>
              </a:defRPr>
            </a:pPr>
            <a:r>
              <a:t>Overcoming bandwidth limits are a common challenge for</a:t>
            </a:r>
          </a:p>
          <a:p>
            <a:pPr defTabSz="416052">
              <a:defRPr sz="3822" b="1">
                <a:latin typeface="Helvetica"/>
                <a:ea typeface="Helvetica"/>
                <a:cs typeface="Helvetica"/>
                <a:sym typeface="Helvetica"/>
              </a:defRPr>
            </a:pPr>
            <a:r>
              <a:t>application developers on throughput-optimized systems.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Bandwidth is a Critical Resour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800735">
              <a:defRPr sz="10864"/>
            </a:pPr>
            <a:r>
              <a:t>Bandwidth is a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Critical</a:t>
            </a:r>
            <a:r>
              <a:t> Resource</a:t>
            </a:r>
          </a:p>
        </p:txBody>
      </p:sp>
      <p:sp>
        <p:nvSpPr>
          <p:cNvPr id="574" name="Performant parallel programs will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 defTabSz="457200">
              <a:lnSpc>
                <a:spcPct val="120000"/>
              </a:lnSpc>
              <a:spcBef>
                <a:spcPts val="0"/>
              </a:spcBef>
              <a:buSzTx/>
              <a:buNone/>
              <a:defRPr sz="5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Performant parallel programs will:</a:t>
            </a:r>
          </a:p>
          <a:p>
            <a:pPr defTabSz="457200">
              <a:lnSpc>
                <a:spcPct val="120000"/>
              </a:lnSpc>
              <a:spcBef>
                <a:spcPts val="0"/>
              </a:spcBef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Organize computation to fetch data from memory less often</a:t>
            </a:r>
          </a:p>
          <a:p>
            <a:pPr lvl="1" defTabSz="457200">
              <a:lnSpc>
                <a:spcPct val="120000"/>
              </a:lnSpc>
              <a:spcBef>
                <a:spcPts val="0"/>
              </a:spcBef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Reuse data previously loaded by the same thread</a:t>
            </a:r>
          </a:p>
          <a:p>
            <a:pPr lvl="1" defTabSz="457200">
              <a:lnSpc>
                <a:spcPct val="120000"/>
              </a:lnSpc>
              <a:spcBef>
                <a:spcPts val="0"/>
              </a:spcBef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Share data across threads </a:t>
            </a:r>
            <a:r>
              <a:rPr lang="en-CA" dirty="0"/>
              <a:t>through scratchpad </a:t>
            </a:r>
            <a:r>
              <a:rPr dirty="0"/>
              <a:t>(inter-thread cooperation)</a:t>
            </a:r>
            <a:endParaRPr lang="en-CA" dirty="0"/>
          </a:p>
          <a:p>
            <a:pPr lvl="1" defTabSz="457200">
              <a:lnSpc>
                <a:spcPct val="120000"/>
              </a:lnSpc>
              <a:spcBef>
                <a:spcPts val="0"/>
              </a:spcBef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CA" dirty="0"/>
              <a:t>Access contiguous memory within the same warp (hardware managed memory coalescing)</a:t>
            </a:r>
            <a:endParaRPr dirty="0"/>
          </a:p>
          <a:p>
            <a:pPr defTabSz="457200">
              <a:lnSpc>
                <a:spcPct val="120000"/>
              </a:lnSpc>
              <a:spcBef>
                <a:spcPts val="0"/>
              </a:spcBef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Request data less often (instead, do more arithmetic: it’s “free”)</a:t>
            </a:r>
          </a:p>
          <a:p>
            <a:pPr lvl="1" defTabSz="457200">
              <a:lnSpc>
                <a:spcPct val="120000"/>
              </a:lnSpc>
              <a:spcBef>
                <a:spcPts val="0"/>
              </a:spcBef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Useful term: “arithmetic intensity” — ratio of math operations to data access operations in an instruction stream</a:t>
            </a:r>
          </a:p>
          <a:p>
            <a:pPr lvl="1" defTabSz="457200">
              <a:lnSpc>
                <a:spcPct val="120000"/>
              </a:lnSpc>
              <a:spcBef>
                <a:spcPts val="0"/>
              </a:spcBef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Main point: programs must have high arithmetic intensity to utilize modern processors efficiently</a:t>
            </a:r>
          </a:p>
        </p:txBody>
      </p:sp>
      <p:sp>
        <p:nvSpPr>
          <p:cNvPr id="5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Memory Spaces in GPU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Memory Spaces in GPU</a:t>
            </a:r>
          </a:p>
        </p:txBody>
      </p:sp>
      <p:sp>
        <p:nvSpPr>
          <p:cNvPr id="5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grpSp>
        <p:nvGrpSpPr>
          <p:cNvPr id="585" name="Group"/>
          <p:cNvGrpSpPr/>
          <p:nvPr/>
        </p:nvGrpSpPr>
        <p:grpSpPr>
          <a:xfrm>
            <a:off x="13214842" y="3248228"/>
            <a:ext cx="10456177" cy="5117645"/>
            <a:chOff x="289928" y="-1"/>
            <a:chExt cx="10456176" cy="5117644"/>
          </a:xfrm>
        </p:grpSpPr>
        <p:grpSp>
          <p:nvGrpSpPr>
            <p:cNvPr id="582" name="Group"/>
            <p:cNvGrpSpPr/>
            <p:nvPr/>
          </p:nvGrpSpPr>
          <p:grpSpPr>
            <a:xfrm>
              <a:off x="289928" y="14311"/>
              <a:ext cx="10456176" cy="5103332"/>
              <a:chOff x="289928" y="0"/>
              <a:chExt cx="10456175" cy="5103330"/>
            </a:xfrm>
          </p:grpSpPr>
          <p:sp>
            <p:nvSpPr>
              <p:cNvPr id="579" name="Rectangle"/>
              <p:cNvSpPr/>
              <p:nvPr/>
            </p:nvSpPr>
            <p:spPr>
              <a:xfrm>
                <a:off x="2268705" y="0"/>
                <a:ext cx="8477398" cy="4923736"/>
              </a:xfrm>
              <a:prstGeom prst="rect">
                <a:avLst/>
              </a:prstGeom>
              <a:noFill/>
              <a:ln w="25400" cap="flat">
                <a:solidFill>
                  <a:srgbClr val="2D2D2D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584200">
                  <a:defRPr sz="2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580" name="Rectangle"/>
              <p:cNvSpPr/>
              <p:nvPr/>
            </p:nvSpPr>
            <p:spPr>
              <a:xfrm>
                <a:off x="289928" y="179593"/>
                <a:ext cx="8477397" cy="4923737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2D2D2D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584200">
                  <a:defRPr sz="2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581" name="SM 1"/>
              <p:cNvSpPr txBox="1"/>
              <p:nvPr/>
            </p:nvSpPr>
            <p:spPr>
              <a:xfrm>
                <a:off x="7799966" y="211514"/>
                <a:ext cx="865862" cy="54615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584200">
                  <a:defRPr sz="2600" b="0">
                    <a:solidFill>
                      <a:srgbClr val="5E5E5E"/>
                    </a:solidFill>
                  </a:defRPr>
                </a:lvl1pPr>
              </a:lstStyle>
              <a:p>
                <a:r>
                  <a:rPr dirty="0"/>
                  <a:t>SM 1</a:t>
                </a:r>
              </a:p>
            </p:txBody>
          </p:sp>
        </p:grpSp>
        <p:sp>
          <p:nvSpPr>
            <p:cNvPr id="583" name="…"/>
            <p:cNvSpPr txBox="1"/>
            <p:nvPr/>
          </p:nvSpPr>
          <p:spPr>
            <a:xfrm>
              <a:off x="9361172" y="2189063"/>
              <a:ext cx="444501" cy="5742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584200">
                <a:defRPr sz="2800"/>
              </a:lvl1pPr>
            </a:lstStyle>
            <a:p>
              <a:r>
                <a:t>…</a:t>
              </a:r>
            </a:p>
          </p:txBody>
        </p:sp>
        <p:sp>
          <p:nvSpPr>
            <p:cNvPr id="584" name="SM n"/>
            <p:cNvSpPr txBox="1"/>
            <p:nvPr/>
          </p:nvSpPr>
          <p:spPr>
            <a:xfrm>
              <a:off x="9812969" y="-1"/>
              <a:ext cx="865861" cy="5461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584200">
                <a:defRPr sz="2600" b="0">
                  <a:solidFill>
                    <a:srgbClr val="5E5E5E"/>
                  </a:solidFill>
                </a:defRPr>
              </a:lvl1pPr>
            </a:lstStyle>
            <a:p>
              <a:r>
                <a:t>SM n</a:t>
              </a:r>
            </a:p>
          </p:txBody>
        </p:sp>
      </p:grpSp>
      <p:grpSp>
        <p:nvGrpSpPr>
          <p:cNvPr id="588" name="Group"/>
          <p:cNvGrpSpPr/>
          <p:nvPr/>
        </p:nvGrpSpPr>
        <p:grpSpPr>
          <a:xfrm>
            <a:off x="9404579" y="3615456"/>
            <a:ext cx="11167660" cy="4912860"/>
            <a:chOff x="0" y="0"/>
            <a:chExt cx="11167658" cy="4912859"/>
          </a:xfrm>
        </p:grpSpPr>
        <p:sp>
          <p:nvSpPr>
            <p:cNvPr id="586" name="Rectangle"/>
            <p:cNvSpPr/>
            <p:nvPr/>
          </p:nvSpPr>
          <p:spPr>
            <a:xfrm>
              <a:off x="0" y="0"/>
              <a:ext cx="11159927" cy="491286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2D2D2D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584200">
                <a:defRPr sz="2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87" name="SM 0"/>
            <p:cNvSpPr txBox="1"/>
            <p:nvPr/>
          </p:nvSpPr>
          <p:spPr>
            <a:xfrm>
              <a:off x="10027811" y="11676"/>
              <a:ext cx="1139848" cy="54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584200">
                <a:defRPr sz="2600" b="0">
                  <a:solidFill>
                    <a:srgbClr val="5E5E5E"/>
                  </a:solidFill>
                </a:defRPr>
              </a:lvl1pPr>
            </a:lstStyle>
            <a:p>
              <a:r>
                <a:t>SM 0</a:t>
              </a:r>
            </a:p>
          </p:txBody>
        </p:sp>
      </p:grpSp>
      <p:sp>
        <p:nvSpPr>
          <p:cNvPr id="589" name="Compute Cores"/>
          <p:cNvSpPr/>
          <p:nvPr/>
        </p:nvSpPr>
        <p:spPr>
          <a:xfrm>
            <a:off x="9811664" y="3818259"/>
            <a:ext cx="9614426" cy="823263"/>
          </a:xfrm>
          <a:prstGeom prst="rect">
            <a:avLst/>
          </a:prstGeom>
          <a:ln w="25400">
            <a:solidFill>
              <a:srgbClr val="2D2D2D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defTabSz="584200">
              <a:defRPr sz="2500" b="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Compute Cores</a:t>
            </a:r>
          </a:p>
        </p:txBody>
      </p:sp>
      <p:grpSp>
        <p:nvGrpSpPr>
          <p:cNvPr id="592" name="Group"/>
          <p:cNvGrpSpPr/>
          <p:nvPr/>
        </p:nvGrpSpPr>
        <p:grpSpPr>
          <a:xfrm>
            <a:off x="9445731" y="4793260"/>
            <a:ext cx="3616572" cy="3408436"/>
            <a:chOff x="0" y="0"/>
            <a:chExt cx="3616571" cy="3408434"/>
          </a:xfrm>
        </p:grpSpPr>
        <p:sp>
          <p:nvSpPr>
            <p:cNvPr id="590" name="Rectangle"/>
            <p:cNvSpPr/>
            <p:nvPr/>
          </p:nvSpPr>
          <p:spPr>
            <a:xfrm>
              <a:off x="301158" y="202213"/>
              <a:ext cx="3315414" cy="3206222"/>
            </a:xfrm>
            <a:prstGeom prst="rect">
              <a:avLst/>
            </a:prstGeom>
            <a:solidFill>
              <a:srgbClr val="F4BD41">
                <a:alpha val="493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584200">
                <a:defRPr b="0">
                  <a:solidFill>
                    <a:srgbClr val="474747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91" name="Register File (fast)"/>
            <p:cNvSpPr txBox="1"/>
            <p:nvPr/>
          </p:nvSpPr>
          <p:spPr>
            <a:xfrm>
              <a:off x="0" y="0"/>
              <a:ext cx="3368824" cy="7842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584200">
                <a:defRPr sz="2500">
                  <a:solidFill>
                    <a:srgbClr val="474747"/>
                  </a:solidFill>
                </a:defRPr>
              </a:lvl1pPr>
            </a:lstStyle>
            <a:p>
              <a:r>
                <a:t>Register File (fast)</a:t>
              </a:r>
            </a:p>
          </p:txBody>
        </p:sp>
      </p:grpSp>
      <p:grpSp>
        <p:nvGrpSpPr>
          <p:cNvPr id="595" name="Group"/>
          <p:cNvGrpSpPr/>
          <p:nvPr/>
        </p:nvGrpSpPr>
        <p:grpSpPr>
          <a:xfrm>
            <a:off x="13111331" y="4736495"/>
            <a:ext cx="3506388" cy="3457320"/>
            <a:chOff x="0" y="0"/>
            <a:chExt cx="3506387" cy="3457318"/>
          </a:xfrm>
        </p:grpSpPr>
        <p:sp>
          <p:nvSpPr>
            <p:cNvPr id="593" name="Rectangle"/>
            <p:cNvSpPr/>
            <p:nvPr/>
          </p:nvSpPr>
          <p:spPr>
            <a:xfrm>
              <a:off x="82081" y="266734"/>
              <a:ext cx="3398448" cy="3190585"/>
            </a:xfrm>
            <a:prstGeom prst="rect">
              <a:avLst/>
            </a:prstGeom>
            <a:solidFill>
              <a:srgbClr val="018BA9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584200">
                <a:defRPr b="0">
                  <a:solidFill>
                    <a:srgbClr val="474747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94" name="Shared Memory (med)"/>
            <p:cNvSpPr txBox="1"/>
            <p:nvPr/>
          </p:nvSpPr>
          <p:spPr>
            <a:xfrm>
              <a:off x="0" y="0"/>
              <a:ext cx="3506388" cy="8813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584200">
                <a:defRPr sz="2500">
                  <a:solidFill>
                    <a:srgbClr val="474747"/>
                  </a:solidFill>
                </a:defRPr>
              </a:lvl1pPr>
            </a:lstStyle>
            <a:p>
              <a:r>
                <a:t>Shared Memory (med)</a:t>
              </a:r>
            </a:p>
          </p:txBody>
        </p:sp>
      </p:grpSp>
      <p:sp>
        <p:nvSpPr>
          <p:cNvPr id="596" name="Rectangle"/>
          <p:cNvSpPr/>
          <p:nvPr/>
        </p:nvSpPr>
        <p:spPr>
          <a:xfrm>
            <a:off x="9403035" y="10608696"/>
            <a:ext cx="14466115" cy="1637075"/>
          </a:xfrm>
          <a:prstGeom prst="rect">
            <a:avLst/>
          </a:prstGeom>
          <a:solidFill>
            <a:srgbClr val="012B5C">
              <a:alpha val="86017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584200">
              <a:defRPr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97" name="Device Memory (slow++)"/>
          <p:cNvSpPr txBox="1"/>
          <p:nvPr/>
        </p:nvSpPr>
        <p:spPr>
          <a:xfrm>
            <a:off x="14561418" y="11203238"/>
            <a:ext cx="4149348" cy="447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defTabSz="584200">
              <a:defRPr sz="2500">
                <a:solidFill>
                  <a:srgbClr val="FFFFFF"/>
                </a:solidFill>
              </a:defRPr>
            </a:lvl1pPr>
          </a:lstStyle>
          <a:p>
            <a:r>
              <a:t>Device Memory (slow++)</a:t>
            </a:r>
          </a:p>
        </p:txBody>
      </p:sp>
      <p:sp>
        <p:nvSpPr>
          <p:cNvPr id="598" name="Per thread"/>
          <p:cNvSpPr txBox="1"/>
          <p:nvPr/>
        </p:nvSpPr>
        <p:spPr>
          <a:xfrm>
            <a:off x="10459000" y="6296998"/>
            <a:ext cx="1924178" cy="535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defTabSz="584200">
              <a:defRPr b="0">
                <a:solidFill>
                  <a:srgbClr val="474747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Per </a:t>
            </a:r>
            <a:r>
              <a:rPr u="sng"/>
              <a:t>thread</a:t>
            </a:r>
          </a:p>
        </p:txBody>
      </p:sp>
      <p:sp>
        <p:nvSpPr>
          <p:cNvPr id="599" name="Per thread block"/>
          <p:cNvSpPr txBox="1"/>
          <p:nvPr/>
        </p:nvSpPr>
        <p:spPr>
          <a:xfrm>
            <a:off x="13365988" y="6296998"/>
            <a:ext cx="2997074" cy="535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defTabSz="584200">
              <a:defRPr b="0">
                <a:solidFill>
                  <a:srgbClr val="474747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Per </a:t>
            </a:r>
            <a:r>
              <a:rPr u="sng"/>
              <a:t>thread block</a:t>
            </a:r>
          </a:p>
        </p:txBody>
      </p:sp>
      <p:sp>
        <p:nvSpPr>
          <p:cNvPr id="600" name="Rectangle"/>
          <p:cNvSpPr/>
          <p:nvPr/>
        </p:nvSpPr>
        <p:spPr>
          <a:xfrm>
            <a:off x="16721199" y="5003229"/>
            <a:ext cx="3463457" cy="3189028"/>
          </a:xfrm>
          <a:prstGeom prst="rect">
            <a:avLst/>
          </a:prstGeom>
          <a:solidFill>
            <a:srgbClr val="A5A5A5">
              <a:alpha val="68926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584200">
              <a:defRPr b="0">
                <a:solidFill>
                  <a:srgbClr val="474747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01" name="L1 Cache (Slow)"/>
          <p:cNvSpPr txBox="1"/>
          <p:nvPr/>
        </p:nvSpPr>
        <p:spPr>
          <a:xfrm>
            <a:off x="16525574" y="4936788"/>
            <a:ext cx="3018339" cy="5778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defTabSz="584200">
              <a:defRPr sz="2500">
                <a:solidFill>
                  <a:srgbClr val="474747"/>
                </a:solidFill>
              </a:defRPr>
            </a:lvl1pPr>
          </a:lstStyle>
          <a:p>
            <a:r>
              <a:t>L1 Cache (Slow)</a:t>
            </a:r>
          </a:p>
        </p:txBody>
      </p:sp>
      <p:sp>
        <p:nvSpPr>
          <p:cNvPr id="602" name="All resident threads"/>
          <p:cNvSpPr txBox="1"/>
          <p:nvPr/>
        </p:nvSpPr>
        <p:spPr>
          <a:xfrm>
            <a:off x="16714163" y="6296998"/>
            <a:ext cx="3484373" cy="535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defTabSz="584200">
              <a:defRPr b="0">
                <a:solidFill>
                  <a:srgbClr val="474747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All </a:t>
            </a:r>
            <a:r>
              <a:rPr u="sng"/>
              <a:t>resident</a:t>
            </a:r>
            <a:r>
              <a:t> threads</a:t>
            </a:r>
          </a:p>
        </p:txBody>
      </p:sp>
      <p:sp>
        <p:nvSpPr>
          <p:cNvPr id="603" name="Rectangle"/>
          <p:cNvSpPr/>
          <p:nvPr/>
        </p:nvSpPr>
        <p:spPr>
          <a:xfrm>
            <a:off x="9403035" y="8749969"/>
            <a:ext cx="14466115" cy="1637075"/>
          </a:xfrm>
          <a:prstGeom prst="rect">
            <a:avLst/>
          </a:prstGeom>
          <a:solidFill>
            <a:srgbClr val="5D7E39">
              <a:alpha val="79057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584200">
              <a:defRPr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04" name="L2 Cache (slow+)"/>
          <p:cNvSpPr txBox="1"/>
          <p:nvPr/>
        </p:nvSpPr>
        <p:spPr>
          <a:xfrm>
            <a:off x="14561418" y="9412624"/>
            <a:ext cx="4149348" cy="447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defTabSz="584200">
              <a:defRPr sz="2500">
                <a:solidFill>
                  <a:srgbClr val="FFFFFF"/>
                </a:solidFill>
              </a:defRPr>
            </a:lvl1pPr>
          </a:lstStyle>
          <a:p>
            <a:r>
              <a:t>L2 Cache (slow+)</a:t>
            </a:r>
          </a:p>
        </p:txBody>
      </p:sp>
      <p:sp>
        <p:nvSpPr>
          <p:cNvPr id="605" name="Line"/>
          <p:cNvSpPr/>
          <p:nvPr/>
        </p:nvSpPr>
        <p:spPr>
          <a:xfrm>
            <a:off x="520161" y="8639142"/>
            <a:ext cx="23343678" cy="1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06" name="On-chip:…"/>
          <p:cNvSpPr txBox="1"/>
          <p:nvPr/>
        </p:nvSpPr>
        <p:spPr>
          <a:xfrm>
            <a:off x="624830" y="3470655"/>
            <a:ext cx="7942880" cy="4780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800"/>
            </a:pPr>
            <a:r>
              <a:rPr dirty="0"/>
              <a:t>On-chip:</a:t>
            </a:r>
          </a:p>
          <a:p>
            <a:pPr marL="396874" indent="-396874" algn="l">
              <a:buSzPct val="125000"/>
              <a:buChar char="-"/>
              <a:defRPr sz="3800" b="0"/>
            </a:pPr>
            <a:r>
              <a:rPr dirty="0"/>
              <a:t>Register file </a:t>
            </a:r>
          </a:p>
          <a:p>
            <a:pPr marL="1031875" lvl="1" indent="-396875" algn="l">
              <a:buSzPct val="125000"/>
              <a:buChar char="-"/>
              <a:defRPr sz="3800" b="0"/>
            </a:pPr>
            <a:r>
              <a:rPr dirty="0"/>
              <a:t>Usage determined by compiler</a:t>
            </a:r>
          </a:p>
          <a:p>
            <a:pPr marL="1031875" lvl="1" indent="-396875" algn="l">
              <a:buSzPct val="125000"/>
              <a:buChar char="-"/>
              <a:defRPr sz="3800" b="0"/>
            </a:pPr>
            <a:r>
              <a:rPr dirty="0"/>
              <a:t>Spills go to local memory</a:t>
            </a:r>
          </a:p>
          <a:p>
            <a:pPr marL="396874" indent="-396874" algn="l">
              <a:buSzPct val="125000"/>
              <a:buChar char="-"/>
              <a:defRPr sz="3800" b="0"/>
            </a:pPr>
            <a:r>
              <a:rPr dirty="0"/>
              <a:t>Shared memory, </a:t>
            </a:r>
            <a:r>
              <a:rPr lang="en-US" dirty="0"/>
              <a:t>i.e.</a:t>
            </a:r>
            <a:r>
              <a:rPr dirty="0"/>
              <a:t> scratchpad</a:t>
            </a:r>
          </a:p>
          <a:p>
            <a:pPr marL="1031875" lvl="1" indent="-396875" algn="l">
              <a:buSzPct val="125000"/>
              <a:buChar char="-"/>
              <a:defRPr sz="3800" b="0"/>
            </a:pPr>
            <a:r>
              <a:rPr dirty="0"/>
              <a:t>Programmer managed</a:t>
            </a:r>
          </a:p>
          <a:p>
            <a:pPr marL="1031875" lvl="1" indent="-396875" algn="l">
              <a:buSzPct val="125000"/>
              <a:buChar char="-"/>
              <a:defRPr sz="3800" b="0"/>
            </a:pPr>
            <a:r>
              <a:rPr dirty="0"/>
              <a:t>Bank conflicts</a:t>
            </a:r>
          </a:p>
          <a:p>
            <a:pPr marL="396874" indent="-396874" algn="l">
              <a:buSzPct val="125000"/>
              <a:buChar char="-"/>
              <a:defRPr sz="3800" b="0"/>
            </a:pPr>
            <a:r>
              <a:rPr dirty="0"/>
              <a:t>L1 cache</a:t>
            </a:r>
          </a:p>
        </p:txBody>
      </p:sp>
      <p:sp>
        <p:nvSpPr>
          <p:cNvPr id="607" name="Off-chip:…"/>
          <p:cNvSpPr txBox="1"/>
          <p:nvPr/>
        </p:nvSpPr>
        <p:spPr>
          <a:xfrm>
            <a:off x="507042" y="8749968"/>
            <a:ext cx="10623101" cy="4411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500"/>
            </a:pPr>
            <a:r>
              <a:rPr dirty="0"/>
              <a:t>Off-chip:</a:t>
            </a:r>
          </a:p>
          <a:p>
            <a:pPr marL="396875" indent="-396875" algn="l">
              <a:buSzPct val="125000"/>
              <a:buChar char="-"/>
              <a:defRPr sz="3500" b="0"/>
            </a:pPr>
            <a:r>
              <a:rPr dirty="0"/>
              <a:t>L2 cache</a:t>
            </a:r>
          </a:p>
          <a:p>
            <a:pPr marL="1031875" lvl="1" indent="-396875" algn="l">
              <a:buSzPct val="125000"/>
              <a:buChar char="-"/>
              <a:defRPr sz="3500" b="0"/>
            </a:pPr>
            <a:r>
              <a:rPr dirty="0"/>
              <a:t>Bandwidth filter for DRAM rather than</a:t>
            </a:r>
            <a:br>
              <a:rPr dirty="0"/>
            </a:br>
            <a:r>
              <a:rPr dirty="0"/>
              <a:t>reducing latency as in CPUs</a:t>
            </a:r>
          </a:p>
          <a:p>
            <a:pPr marL="396875" indent="-396875" algn="l">
              <a:buSzPct val="125000"/>
              <a:buChar char="-"/>
              <a:defRPr sz="3500" b="0"/>
            </a:pPr>
            <a:r>
              <a:rPr dirty="0"/>
              <a:t>Device memory (DRAM)</a:t>
            </a:r>
          </a:p>
          <a:p>
            <a:pPr marL="1031875" lvl="1" indent="-396875" algn="l">
              <a:buSzPct val="125000"/>
              <a:buChar char="-"/>
              <a:defRPr sz="3500" b="0"/>
            </a:pPr>
            <a:r>
              <a:rPr dirty="0"/>
              <a:t>Several spaces: global memory, </a:t>
            </a:r>
            <a:br>
              <a:rPr dirty="0"/>
            </a:br>
            <a:r>
              <a:rPr dirty="0"/>
              <a:t>texture memory, local memory</a:t>
            </a:r>
            <a:endParaRPr lang="en-CA" dirty="0"/>
          </a:p>
          <a:p>
            <a:pPr marL="1031875" lvl="1" indent="-396875" algn="l">
              <a:buSzPct val="125000"/>
              <a:buChar char="-"/>
              <a:defRPr sz="3500" b="0"/>
            </a:pPr>
            <a:r>
              <a:rPr lang="en-CA" dirty="0"/>
              <a:t>Different spaces have different caching policies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2" grpId="0" animBg="1" advAuto="0"/>
      <p:bldP spid="595" grpId="0" animBg="1" advAuto="0"/>
      <p:bldP spid="598" grpId="0" animBg="1" advAuto="0"/>
      <p:bldP spid="599" grpId="0" animBg="1" advAuto="0"/>
      <p:bldP spid="602" grpId="0" animBg="1" advAuto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2985308" y="13082692"/>
            <a:ext cx="836789" cy="156633"/>
          </a:xfrm>
          <a:custGeom>
            <a:avLst/>
            <a:gdLst/>
            <a:ahLst/>
            <a:cxnLst/>
            <a:rect l="l" t="t" r="r" b="b"/>
            <a:pathLst>
              <a:path w="376554" h="70485">
                <a:moveTo>
                  <a:pt x="176402" y="0"/>
                </a:moveTo>
                <a:lnTo>
                  <a:pt x="156590" y="0"/>
                </a:lnTo>
                <a:lnTo>
                  <a:pt x="156590" y="70103"/>
                </a:lnTo>
                <a:lnTo>
                  <a:pt x="176402" y="70103"/>
                </a:lnTo>
                <a:lnTo>
                  <a:pt x="176402" y="0"/>
                </a:lnTo>
                <a:close/>
              </a:path>
              <a:path w="376554" h="70485">
                <a:moveTo>
                  <a:pt x="35686" y="0"/>
                </a:moveTo>
                <a:lnTo>
                  <a:pt x="0" y="0"/>
                </a:lnTo>
                <a:lnTo>
                  <a:pt x="0" y="70103"/>
                </a:lnTo>
                <a:lnTo>
                  <a:pt x="20065" y="70103"/>
                </a:lnTo>
                <a:lnTo>
                  <a:pt x="20065" y="15595"/>
                </a:lnTo>
                <a:lnTo>
                  <a:pt x="67964" y="15595"/>
                </a:lnTo>
                <a:lnTo>
                  <a:pt x="67816" y="14787"/>
                </a:lnTo>
                <a:lnTo>
                  <a:pt x="59801" y="5308"/>
                </a:lnTo>
                <a:lnTo>
                  <a:pt x="48523" y="1011"/>
                </a:lnTo>
                <a:lnTo>
                  <a:pt x="35686" y="0"/>
                </a:lnTo>
                <a:close/>
              </a:path>
              <a:path w="376554" h="70485">
                <a:moveTo>
                  <a:pt x="67964" y="15595"/>
                </a:moveTo>
                <a:lnTo>
                  <a:pt x="20065" y="15595"/>
                </a:lnTo>
                <a:lnTo>
                  <a:pt x="35686" y="15747"/>
                </a:lnTo>
                <a:lnTo>
                  <a:pt x="40766" y="15747"/>
                </a:lnTo>
                <a:lnTo>
                  <a:pt x="44322" y="16929"/>
                </a:lnTo>
                <a:lnTo>
                  <a:pt x="46862" y="19608"/>
                </a:lnTo>
                <a:lnTo>
                  <a:pt x="50037" y="22872"/>
                </a:lnTo>
                <a:lnTo>
                  <a:pt x="51434" y="28371"/>
                </a:lnTo>
                <a:lnTo>
                  <a:pt x="51434" y="70103"/>
                </a:lnTo>
                <a:lnTo>
                  <a:pt x="70865" y="70103"/>
                </a:lnTo>
                <a:lnTo>
                  <a:pt x="70865" y="31343"/>
                </a:lnTo>
                <a:lnTo>
                  <a:pt x="67964" y="15595"/>
                </a:lnTo>
                <a:close/>
              </a:path>
              <a:path w="376554" h="70485">
                <a:moveTo>
                  <a:pt x="216407" y="0"/>
                </a:moveTo>
                <a:lnTo>
                  <a:pt x="188467" y="0"/>
                </a:lnTo>
                <a:lnTo>
                  <a:pt x="188467" y="70103"/>
                </a:lnTo>
                <a:lnTo>
                  <a:pt x="220979" y="70103"/>
                </a:lnTo>
                <a:lnTo>
                  <a:pt x="231842" y="69563"/>
                </a:lnTo>
                <a:lnTo>
                  <a:pt x="253237" y="55244"/>
                </a:lnTo>
                <a:lnTo>
                  <a:pt x="208406" y="55244"/>
                </a:lnTo>
                <a:lnTo>
                  <a:pt x="208406" y="15303"/>
                </a:lnTo>
                <a:lnTo>
                  <a:pt x="253036" y="15303"/>
                </a:lnTo>
                <a:lnTo>
                  <a:pt x="250316" y="11734"/>
                </a:lnTo>
                <a:lnTo>
                  <a:pt x="244215" y="5765"/>
                </a:lnTo>
                <a:lnTo>
                  <a:pt x="236648" y="2190"/>
                </a:lnTo>
                <a:lnTo>
                  <a:pt x="227439" y="454"/>
                </a:lnTo>
                <a:lnTo>
                  <a:pt x="216407" y="0"/>
                </a:lnTo>
                <a:close/>
              </a:path>
              <a:path w="376554" h="70485">
                <a:moveTo>
                  <a:pt x="253036" y="15303"/>
                </a:moveTo>
                <a:lnTo>
                  <a:pt x="216915" y="15303"/>
                </a:lnTo>
                <a:lnTo>
                  <a:pt x="225307" y="16385"/>
                </a:lnTo>
                <a:lnTo>
                  <a:pt x="231759" y="19848"/>
                </a:lnTo>
                <a:lnTo>
                  <a:pt x="235900" y="26013"/>
                </a:lnTo>
                <a:lnTo>
                  <a:pt x="237362" y="35204"/>
                </a:lnTo>
                <a:lnTo>
                  <a:pt x="235900" y="44411"/>
                </a:lnTo>
                <a:lnTo>
                  <a:pt x="231759" y="50625"/>
                </a:lnTo>
                <a:lnTo>
                  <a:pt x="225307" y="54138"/>
                </a:lnTo>
                <a:lnTo>
                  <a:pt x="216915" y="55244"/>
                </a:lnTo>
                <a:lnTo>
                  <a:pt x="253237" y="55244"/>
                </a:lnTo>
                <a:lnTo>
                  <a:pt x="254920" y="50757"/>
                </a:lnTo>
                <a:lnTo>
                  <a:pt x="256309" y="43724"/>
                </a:lnTo>
                <a:lnTo>
                  <a:pt x="256793" y="35940"/>
                </a:lnTo>
                <a:lnTo>
                  <a:pt x="256793" y="25996"/>
                </a:lnTo>
                <a:lnTo>
                  <a:pt x="254507" y="17233"/>
                </a:lnTo>
                <a:lnTo>
                  <a:pt x="253036" y="15303"/>
                </a:lnTo>
                <a:close/>
              </a:path>
              <a:path w="376554" h="70485">
                <a:moveTo>
                  <a:pt x="95250" y="0"/>
                </a:moveTo>
                <a:lnTo>
                  <a:pt x="73786" y="0"/>
                </a:lnTo>
                <a:lnTo>
                  <a:pt x="96519" y="70103"/>
                </a:lnTo>
                <a:lnTo>
                  <a:pt x="125221" y="70103"/>
                </a:lnTo>
                <a:lnTo>
                  <a:pt x="129994" y="55549"/>
                </a:lnTo>
                <a:lnTo>
                  <a:pt x="111251" y="55549"/>
                </a:lnTo>
                <a:lnTo>
                  <a:pt x="95250" y="0"/>
                </a:lnTo>
                <a:close/>
              </a:path>
              <a:path w="376554" h="70485">
                <a:moveTo>
                  <a:pt x="148208" y="0"/>
                </a:moveTo>
                <a:lnTo>
                  <a:pt x="127888" y="0"/>
                </a:lnTo>
                <a:lnTo>
                  <a:pt x="111251" y="55549"/>
                </a:lnTo>
                <a:lnTo>
                  <a:pt x="129994" y="55549"/>
                </a:lnTo>
                <a:lnTo>
                  <a:pt x="148208" y="0"/>
                </a:lnTo>
                <a:close/>
              </a:path>
              <a:path w="376554" h="70485">
                <a:moveTo>
                  <a:pt x="286003" y="0"/>
                </a:moveTo>
                <a:lnTo>
                  <a:pt x="266064" y="0"/>
                </a:lnTo>
                <a:lnTo>
                  <a:pt x="266064" y="70103"/>
                </a:lnTo>
                <a:lnTo>
                  <a:pt x="286003" y="70103"/>
                </a:lnTo>
                <a:lnTo>
                  <a:pt x="286003" y="0"/>
                </a:lnTo>
                <a:close/>
              </a:path>
              <a:path w="376554" h="70485">
                <a:moveTo>
                  <a:pt x="348487" y="152"/>
                </a:moveTo>
                <a:lnTo>
                  <a:pt x="321944" y="152"/>
                </a:lnTo>
                <a:lnTo>
                  <a:pt x="294131" y="70103"/>
                </a:lnTo>
                <a:lnTo>
                  <a:pt x="313689" y="70103"/>
                </a:lnTo>
                <a:lnTo>
                  <a:pt x="318134" y="57772"/>
                </a:lnTo>
                <a:lnTo>
                  <a:pt x="371502" y="57772"/>
                </a:lnTo>
                <a:lnTo>
                  <a:pt x="366637" y="45592"/>
                </a:lnTo>
                <a:lnTo>
                  <a:pt x="322325" y="45592"/>
                </a:lnTo>
                <a:lnTo>
                  <a:pt x="334771" y="12915"/>
                </a:lnTo>
                <a:lnTo>
                  <a:pt x="353585" y="12915"/>
                </a:lnTo>
                <a:lnTo>
                  <a:pt x="348487" y="152"/>
                </a:lnTo>
                <a:close/>
              </a:path>
              <a:path w="376554" h="70485">
                <a:moveTo>
                  <a:pt x="371502" y="57772"/>
                </a:moveTo>
                <a:lnTo>
                  <a:pt x="351027" y="57772"/>
                </a:lnTo>
                <a:lnTo>
                  <a:pt x="355218" y="70103"/>
                </a:lnTo>
                <a:lnTo>
                  <a:pt x="376427" y="70103"/>
                </a:lnTo>
                <a:lnTo>
                  <a:pt x="371502" y="57772"/>
                </a:lnTo>
                <a:close/>
              </a:path>
              <a:path w="376554" h="70485">
                <a:moveTo>
                  <a:pt x="353585" y="12915"/>
                </a:moveTo>
                <a:lnTo>
                  <a:pt x="334771" y="12915"/>
                </a:lnTo>
                <a:lnTo>
                  <a:pt x="346836" y="45592"/>
                </a:lnTo>
                <a:lnTo>
                  <a:pt x="366637" y="45592"/>
                </a:lnTo>
                <a:lnTo>
                  <a:pt x="353585" y="1291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6667"/>
          </a:p>
        </p:txBody>
      </p:sp>
      <p:sp>
        <p:nvSpPr>
          <p:cNvPr id="4" name="object 4"/>
          <p:cNvSpPr/>
          <p:nvPr/>
        </p:nvSpPr>
        <p:spPr>
          <a:xfrm>
            <a:off x="22565358" y="13035280"/>
            <a:ext cx="358987" cy="2404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6667"/>
          </a:p>
        </p:txBody>
      </p:sp>
      <p:sp>
        <p:nvSpPr>
          <p:cNvPr id="5" name="object 5"/>
          <p:cNvSpPr/>
          <p:nvPr/>
        </p:nvSpPr>
        <p:spPr>
          <a:xfrm>
            <a:off x="0" y="6465147"/>
            <a:ext cx="7535333" cy="3079044"/>
          </a:xfrm>
          <a:custGeom>
            <a:avLst/>
            <a:gdLst/>
            <a:ahLst/>
            <a:cxnLst/>
            <a:rect l="l" t="t" r="r" b="b"/>
            <a:pathLst>
              <a:path w="3390900" h="1385570">
                <a:moveTo>
                  <a:pt x="0" y="1385316"/>
                </a:moveTo>
                <a:lnTo>
                  <a:pt x="3390900" y="1385316"/>
                </a:lnTo>
                <a:lnTo>
                  <a:pt x="3390900" y="0"/>
                </a:lnTo>
                <a:lnTo>
                  <a:pt x="0" y="0"/>
                </a:lnTo>
                <a:lnTo>
                  <a:pt x="0" y="1385316"/>
                </a:lnTo>
                <a:close/>
              </a:path>
            </a:pathLst>
          </a:custGeom>
          <a:solidFill>
            <a:srgbClr val="76B800"/>
          </a:solidFill>
        </p:spPr>
        <p:txBody>
          <a:bodyPr wrap="square" lIns="0" tIns="0" rIns="0" bIns="0" rtlCol="0"/>
          <a:lstStyle/>
          <a:p>
            <a:endParaRPr sz="6667"/>
          </a:p>
        </p:txBody>
      </p:sp>
      <p:sp>
        <p:nvSpPr>
          <p:cNvPr id="6" name="object 6"/>
          <p:cNvSpPr txBox="1"/>
          <p:nvPr/>
        </p:nvSpPr>
        <p:spPr>
          <a:xfrm>
            <a:off x="1052801" y="4104075"/>
            <a:ext cx="4796367" cy="1608702"/>
          </a:xfrm>
          <a:prstGeom prst="rect">
            <a:avLst/>
          </a:prstGeom>
        </p:spPr>
        <p:txBody>
          <a:bodyPr vert="horz" wrap="square" lIns="0" tIns="119944" rIns="0" bIns="0" rtlCol="0">
            <a:spAutoFit/>
          </a:bodyPr>
          <a:lstStyle/>
          <a:p>
            <a:pPr marL="982121" marR="11289" indent="-955313">
              <a:lnSpc>
                <a:spcPts val="5755"/>
              </a:lnSpc>
              <a:spcBef>
                <a:spcPts val="944"/>
              </a:spcBef>
            </a:pPr>
            <a:r>
              <a:rPr sz="5333" dirty="0">
                <a:latin typeface="Trebuchet MS"/>
                <a:cs typeface="Trebuchet MS"/>
              </a:rPr>
              <a:t>21B</a:t>
            </a:r>
            <a:r>
              <a:rPr sz="5333" spc="-144" dirty="0">
                <a:latin typeface="Trebuchet MS"/>
                <a:cs typeface="Trebuchet MS"/>
              </a:rPr>
              <a:t> </a:t>
            </a:r>
            <a:r>
              <a:rPr sz="5333" spc="-11" dirty="0">
                <a:latin typeface="Trebuchet MS"/>
                <a:cs typeface="Trebuchet MS"/>
              </a:rPr>
              <a:t>transistors  </a:t>
            </a:r>
            <a:r>
              <a:rPr sz="5333" dirty="0">
                <a:latin typeface="Trebuchet MS"/>
                <a:cs typeface="Trebuchet MS"/>
              </a:rPr>
              <a:t>815</a:t>
            </a:r>
            <a:r>
              <a:rPr sz="5333" spc="22" dirty="0">
                <a:latin typeface="Trebuchet MS"/>
                <a:cs typeface="Trebuchet MS"/>
              </a:rPr>
              <a:t> </a:t>
            </a:r>
            <a:r>
              <a:rPr sz="5333" spc="-11" dirty="0">
                <a:latin typeface="Trebuchet MS"/>
                <a:cs typeface="Trebuchet MS"/>
              </a:rPr>
              <a:t>mm</a:t>
            </a:r>
            <a:r>
              <a:rPr sz="5333" spc="-16" baseline="24305" dirty="0">
                <a:latin typeface="Trebuchet MS"/>
                <a:cs typeface="Trebuchet MS"/>
              </a:rPr>
              <a:t>2</a:t>
            </a:r>
            <a:endParaRPr sz="5333" baseline="24305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53174" y="6807482"/>
            <a:ext cx="5595056" cy="2336822"/>
          </a:xfrm>
          <a:prstGeom prst="rect">
            <a:avLst/>
          </a:prstGeom>
        </p:spPr>
        <p:txBody>
          <a:bodyPr vert="horz" wrap="square" lIns="0" tIns="28222" rIns="0" bIns="0" rtlCol="0">
            <a:spAutoFit/>
          </a:bodyPr>
          <a:lstStyle/>
          <a:p>
            <a:pPr>
              <a:lnSpc>
                <a:spcPts val="6078"/>
              </a:lnSpc>
              <a:spcBef>
                <a:spcPts val="222"/>
              </a:spcBef>
            </a:pPr>
            <a:r>
              <a:rPr sz="5333" dirty="0">
                <a:solidFill>
                  <a:srgbClr val="FFFFFF"/>
                </a:solidFill>
                <a:latin typeface="Trebuchet MS"/>
                <a:cs typeface="Trebuchet MS"/>
              </a:rPr>
              <a:t>80 </a:t>
            </a:r>
            <a:r>
              <a:rPr sz="5333" spc="-11" dirty="0">
                <a:solidFill>
                  <a:srgbClr val="FFFFFF"/>
                </a:solidFill>
                <a:latin typeface="Trebuchet MS"/>
                <a:cs typeface="Trebuchet MS"/>
              </a:rPr>
              <a:t>SM</a:t>
            </a:r>
            <a:endParaRPr sz="5333">
              <a:latin typeface="Trebuchet MS"/>
              <a:cs typeface="Trebuchet MS"/>
            </a:endParaRPr>
          </a:p>
          <a:p>
            <a:pPr>
              <a:lnSpc>
                <a:spcPts val="5755"/>
              </a:lnSpc>
            </a:pPr>
            <a:r>
              <a:rPr sz="5333" spc="-11" dirty="0">
                <a:solidFill>
                  <a:srgbClr val="FFFFFF"/>
                </a:solidFill>
                <a:latin typeface="Trebuchet MS"/>
                <a:cs typeface="Trebuchet MS"/>
              </a:rPr>
              <a:t>5120 </a:t>
            </a:r>
            <a:r>
              <a:rPr sz="5333" dirty="0">
                <a:solidFill>
                  <a:srgbClr val="FFFFFF"/>
                </a:solidFill>
                <a:latin typeface="Trebuchet MS"/>
                <a:cs typeface="Trebuchet MS"/>
              </a:rPr>
              <a:t>CUDA</a:t>
            </a:r>
            <a:r>
              <a:rPr sz="5333" spc="-156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333" spc="-11" dirty="0">
                <a:solidFill>
                  <a:srgbClr val="FFFFFF"/>
                </a:solidFill>
                <a:latin typeface="Trebuchet MS"/>
                <a:cs typeface="Trebuchet MS"/>
              </a:rPr>
              <a:t>Cores</a:t>
            </a:r>
            <a:endParaRPr sz="5333">
              <a:latin typeface="Trebuchet MS"/>
              <a:cs typeface="Trebuchet MS"/>
            </a:endParaRPr>
          </a:p>
          <a:p>
            <a:pPr>
              <a:lnSpc>
                <a:spcPts val="6078"/>
              </a:lnSpc>
            </a:pPr>
            <a:r>
              <a:rPr sz="5333" spc="-11" dirty="0">
                <a:solidFill>
                  <a:srgbClr val="FFFFFF"/>
                </a:solidFill>
                <a:latin typeface="Trebuchet MS"/>
                <a:cs typeface="Trebuchet MS"/>
              </a:rPr>
              <a:t>640 Tensor</a:t>
            </a:r>
            <a:r>
              <a:rPr sz="5333" spc="-111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333" spc="-11" dirty="0">
                <a:solidFill>
                  <a:srgbClr val="FFFFFF"/>
                </a:solidFill>
                <a:latin typeface="Trebuchet MS"/>
                <a:cs typeface="Trebuchet MS"/>
              </a:rPr>
              <a:t>Cores</a:t>
            </a:r>
            <a:endParaRPr sz="5333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2187" y="10242183"/>
            <a:ext cx="5297311" cy="2336822"/>
          </a:xfrm>
          <a:prstGeom prst="rect">
            <a:avLst/>
          </a:prstGeom>
        </p:spPr>
        <p:txBody>
          <a:bodyPr vert="horz" wrap="square" lIns="0" tIns="28222" rIns="0" bIns="0" rtlCol="0">
            <a:spAutoFit/>
          </a:bodyPr>
          <a:lstStyle/>
          <a:p>
            <a:pPr>
              <a:lnSpc>
                <a:spcPts val="6078"/>
              </a:lnSpc>
              <a:spcBef>
                <a:spcPts val="222"/>
              </a:spcBef>
            </a:pPr>
            <a:r>
              <a:rPr sz="5333" spc="-11" dirty="0">
                <a:latin typeface="Trebuchet MS"/>
                <a:cs typeface="Trebuchet MS"/>
              </a:rPr>
              <a:t>16</a:t>
            </a:r>
            <a:r>
              <a:rPr lang="en-US" sz="5333" spc="-11" dirty="0">
                <a:latin typeface="Trebuchet MS"/>
                <a:cs typeface="Trebuchet MS"/>
              </a:rPr>
              <a:t>/32</a:t>
            </a:r>
            <a:r>
              <a:rPr sz="5333" spc="-11" dirty="0">
                <a:latin typeface="Trebuchet MS"/>
                <a:cs typeface="Trebuchet MS"/>
              </a:rPr>
              <a:t> GB</a:t>
            </a:r>
            <a:r>
              <a:rPr sz="5333" spc="-33" dirty="0">
                <a:latin typeface="Trebuchet MS"/>
                <a:cs typeface="Trebuchet MS"/>
              </a:rPr>
              <a:t> </a:t>
            </a:r>
            <a:r>
              <a:rPr sz="5333" dirty="0">
                <a:latin typeface="Trebuchet MS"/>
                <a:cs typeface="Trebuchet MS"/>
              </a:rPr>
              <a:t>HBM2</a:t>
            </a:r>
          </a:p>
          <a:p>
            <a:pPr marL="2822">
              <a:lnSpc>
                <a:spcPts val="5767"/>
              </a:lnSpc>
            </a:pPr>
            <a:r>
              <a:rPr sz="5333" spc="-11" dirty="0">
                <a:latin typeface="Trebuchet MS"/>
                <a:cs typeface="Trebuchet MS"/>
              </a:rPr>
              <a:t>900 GB/s</a:t>
            </a:r>
            <a:r>
              <a:rPr sz="5333" spc="-44" dirty="0">
                <a:latin typeface="Trebuchet MS"/>
                <a:cs typeface="Trebuchet MS"/>
              </a:rPr>
              <a:t> </a:t>
            </a:r>
            <a:r>
              <a:rPr sz="5333" dirty="0">
                <a:latin typeface="Trebuchet MS"/>
                <a:cs typeface="Trebuchet MS"/>
              </a:rPr>
              <a:t>HBM2</a:t>
            </a:r>
          </a:p>
          <a:p>
            <a:pPr>
              <a:lnSpc>
                <a:spcPts val="6078"/>
              </a:lnSpc>
            </a:pPr>
            <a:r>
              <a:rPr sz="5333" spc="-11" dirty="0">
                <a:latin typeface="Trebuchet MS"/>
                <a:cs typeface="Trebuchet MS"/>
              </a:rPr>
              <a:t>300 GB/s</a:t>
            </a:r>
            <a:r>
              <a:rPr sz="5333" spc="-89" dirty="0">
                <a:latin typeface="Trebuchet MS"/>
                <a:cs typeface="Trebuchet MS"/>
              </a:rPr>
              <a:t> </a:t>
            </a:r>
            <a:r>
              <a:rPr sz="5333" spc="-11" dirty="0">
                <a:latin typeface="Trebuchet MS"/>
                <a:cs typeface="Trebuchet MS"/>
              </a:rPr>
              <a:t>NVLink</a:t>
            </a:r>
            <a:endParaRPr sz="5333" dirty="0">
              <a:latin typeface="Trebuchet MS"/>
              <a:cs typeface="Trebuchet MS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597224" y="2786161"/>
            <a:ext cx="17414240" cy="989922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6667"/>
          </a:p>
        </p:txBody>
      </p:sp>
      <p:sp>
        <p:nvSpPr>
          <p:cNvPr id="11" name="object 11"/>
          <p:cNvSpPr txBox="1"/>
          <p:nvPr/>
        </p:nvSpPr>
        <p:spPr>
          <a:xfrm>
            <a:off x="6597224" y="12733181"/>
            <a:ext cx="4130249" cy="302099"/>
          </a:xfrm>
          <a:prstGeom prst="rect">
            <a:avLst/>
          </a:prstGeom>
        </p:spPr>
        <p:txBody>
          <a:bodyPr vert="horz" wrap="square" lIns="0" tIns="28222" rIns="0" bIns="0" rtlCol="0">
            <a:spAutoFit/>
          </a:bodyPr>
          <a:lstStyle/>
          <a:p>
            <a:pPr marL="28222">
              <a:spcBef>
                <a:spcPts val="222"/>
              </a:spcBef>
            </a:pPr>
            <a:r>
              <a:rPr sz="1778" dirty="0">
                <a:latin typeface="Trebuchet MS"/>
                <a:cs typeface="Trebuchet MS"/>
              </a:rPr>
              <a:t>*full </a:t>
            </a:r>
            <a:r>
              <a:rPr sz="1778" spc="-11" dirty="0">
                <a:latin typeface="Trebuchet MS"/>
                <a:cs typeface="Trebuchet MS"/>
              </a:rPr>
              <a:t>GV100 chip </a:t>
            </a:r>
            <a:r>
              <a:rPr sz="1778" dirty="0">
                <a:latin typeface="Trebuchet MS"/>
                <a:cs typeface="Trebuchet MS"/>
              </a:rPr>
              <a:t>contains </a:t>
            </a:r>
            <a:r>
              <a:rPr sz="1778" spc="-11" dirty="0">
                <a:latin typeface="Trebuchet MS"/>
                <a:cs typeface="Trebuchet MS"/>
              </a:rPr>
              <a:t>84</a:t>
            </a:r>
            <a:r>
              <a:rPr sz="1778" spc="-178" dirty="0">
                <a:latin typeface="Trebuchet MS"/>
                <a:cs typeface="Trebuchet MS"/>
              </a:rPr>
              <a:t> </a:t>
            </a:r>
            <a:r>
              <a:rPr sz="1778" dirty="0">
                <a:latin typeface="Trebuchet MS"/>
                <a:cs typeface="Trebuchet MS"/>
              </a:rPr>
              <a:t>SMs</a:t>
            </a:r>
          </a:p>
        </p:txBody>
      </p:sp>
      <p:sp>
        <p:nvSpPr>
          <p:cNvPr id="14" name="Modern GPU Architecture (Volta 2017)">
            <a:extLst>
              <a:ext uri="{FF2B5EF4-FFF2-40B4-BE49-F238E27FC236}">
                <a16:creationId xmlns:a16="http://schemas.microsoft.com/office/drawing/2014/main" id="{5716678C-7007-BA40-ABA1-19198B0EE9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685165">
              <a:defRPr sz="9296"/>
            </a:lvl1pPr>
          </a:lstStyle>
          <a:p>
            <a:r>
              <a:rPr dirty="0"/>
              <a:t>Modern GPU Architecture (Volta 2017)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0ADBDD76-3716-0643-8CE2-7FD398226ABD}"/>
              </a:ext>
            </a:extLst>
          </p:cNvPr>
          <p:cNvSpPr txBox="1">
            <a:spLocks/>
          </p:cNvSpPr>
          <p:nvPr/>
        </p:nvSpPr>
        <p:spPr>
          <a:xfrm>
            <a:off x="11827590" y="13096155"/>
            <a:ext cx="728819" cy="54774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228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86CB4B4D-7CA3-9044-876B-883B54F8677D}" type="slidenum">
              <a:rPr lang="en-CA" b="0" smtClean="0"/>
              <a:pPr/>
              <a:t>37</a:t>
            </a:fld>
            <a:endParaRPr lang="en-CA" b="0" dirty="0"/>
          </a:p>
        </p:txBody>
      </p:sp>
    </p:spTree>
    <p:extLst>
      <p:ext uri="{BB962C8B-B14F-4D97-AF65-F5344CB8AC3E}">
        <p14:creationId xmlns:p14="http://schemas.microsoft.com/office/powerpoint/2010/main" val="32966570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Rectangle 2"/>
          <p:cNvSpPr>
            <a:spLocks noGrp="1" noChangeArrowheads="1"/>
          </p:cNvSpPr>
          <p:nvPr>
            <p:ph type="title"/>
          </p:nvPr>
        </p:nvSpPr>
        <p:spPr>
          <a:xfrm>
            <a:off x="1066800" y="0"/>
            <a:ext cx="19354800" cy="2286000"/>
          </a:xfrm>
        </p:spPr>
        <p:txBody>
          <a:bodyPr/>
          <a:lstStyle/>
          <a:p>
            <a:pPr eaLnBrk="1" hangingPunct="1"/>
            <a:r>
              <a:rPr lang="en-US" dirty="0"/>
              <a:t>Review #6</a:t>
            </a:r>
          </a:p>
        </p:txBody>
      </p:sp>
      <p:sp>
        <p:nvSpPr>
          <p:cNvPr id="41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71600" y="2438403"/>
            <a:ext cx="21945600" cy="9051926"/>
          </a:xfrm>
        </p:spPr>
        <p:txBody>
          <a:bodyPr/>
          <a:lstStyle/>
          <a:p>
            <a:pPr marL="0" indent="0">
              <a:buNone/>
            </a:pPr>
            <a:r>
              <a:rPr lang="en-US" sz="6000" b="1" u="sng" dirty="0">
                <a:hlinkClick r:id="rId3"/>
              </a:rPr>
              <a:t>GPUs and the Future of Parallel Computing</a:t>
            </a:r>
            <a:br>
              <a:rPr lang="en-CA" sz="6000" dirty="0">
                <a:solidFill>
                  <a:srgbClr val="0033CC"/>
                </a:solidFill>
              </a:rPr>
            </a:br>
            <a:r>
              <a:rPr lang="en-CA" sz="6000" dirty="0">
                <a:solidFill>
                  <a:srgbClr val="333333"/>
                </a:solidFill>
                <a:latin typeface="Helvetica Neue"/>
              </a:rPr>
              <a:t>Steve Keckler et al., </a:t>
            </a:r>
            <a:r>
              <a:rPr lang="en-CA" sz="4800" i="1" dirty="0">
                <a:solidFill>
                  <a:srgbClr val="333333"/>
                </a:solidFill>
                <a:latin typeface="Helvetica Neue"/>
              </a:rPr>
              <a:t>IEEE Micro 2011</a:t>
            </a:r>
          </a:p>
          <a:p>
            <a:pPr marL="0" indent="0">
              <a:buNone/>
            </a:pPr>
            <a:endParaRPr lang="en-US" sz="4800" i="1" dirty="0">
              <a:solidFill>
                <a:srgbClr val="333333"/>
              </a:solidFill>
              <a:latin typeface="Helvetica Neue"/>
            </a:endParaRPr>
          </a:p>
          <a:p>
            <a:pPr marL="0" indent="0">
              <a:buNone/>
            </a:pPr>
            <a:r>
              <a:rPr lang="en-US" sz="4800" b="1" i="1" dirty="0">
                <a:solidFill>
                  <a:srgbClr val="333333"/>
                </a:solidFill>
                <a:latin typeface="Helvetica Neue"/>
              </a:rPr>
              <a:t>D</a:t>
            </a:r>
            <a:r>
              <a:rPr lang="en-CA" sz="4800" b="1" i="1" dirty="0" err="1">
                <a:solidFill>
                  <a:srgbClr val="333333"/>
                </a:solidFill>
                <a:latin typeface="Helvetica Neue"/>
              </a:rPr>
              <a:t>ue</a:t>
            </a:r>
            <a:r>
              <a:rPr lang="en-CA" sz="4800" b="1" i="1" dirty="0">
                <a:solidFill>
                  <a:srgbClr val="333333"/>
                </a:solidFill>
                <a:latin typeface="Helvetica Neue"/>
              </a:rPr>
              <a:t> Oct. 22nd</a:t>
            </a:r>
            <a:endParaRPr lang="en-CA" sz="4800" b="1" dirty="0"/>
          </a:p>
          <a:p>
            <a:pPr lvl="1" eaLnBrk="1" hangingPunct="1">
              <a:lnSpc>
                <a:spcPct val="90000"/>
              </a:lnSpc>
            </a:pPr>
            <a:endParaRPr lang="en-US" sz="5200" dirty="0"/>
          </a:p>
          <a:p>
            <a:pPr eaLnBrk="1" hangingPunct="1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828800" hangingPunct="1">
              <a:defRPr/>
            </a:pPr>
            <a:fld id="{2DCAE7AC-0DFB-40CF-A4F2-C416A0FCE178}" type="slidenum">
              <a:rPr lang="en-US" b="0" kern="120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1828800" hangingPunct="1">
                <a:defRPr/>
              </a:pPr>
              <a:t>38</a:t>
            </a:fld>
            <a:endParaRPr lang="en-US" b="0" kern="1200" dirty="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60640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219200"/>
            <a:ext cx="24384000" cy="5638800"/>
          </a:xfr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/>
          <a:p>
            <a:pPr fontAlgn="base"/>
            <a:r>
              <a:rPr lang="en-US" b="1" dirty="0"/>
              <a:t>CSC 2224: Parallel Computer </a:t>
            </a:r>
            <a:br>
              <a:rPr lang="en-US" b="1" dirty="0"/>
            </a:br>
            <a:r>
              <a:rPr lang="en-US" b="1" dirty="0"/>
              <a:t>Architecture and Programming</a:t>
            </a:r>
            <a:br>
              <a:rPr lang="en-US" b="1" dirty="0"/>
            </a:br>
            <a:r>
              <a:rPr lang="en-US" b="1" dirty="0"/>
              <a:t>GPU Architecture: Introduction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4859000" y="10829112"/>
            <a:ext cx="1143000" cy="854100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828800"/>
            <a:endParaRPr lang="en-US" sz="4400" b="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38BC0D9-9426-462E-A586-ED53F18E48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7750962"/>
            <a:ext cx="16306800" cy="35052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Prof. Gennady </a:t>
            </a:r>
            <a:r>
              <a:rPr lang="en-US" dirty="0" err="1">
                <a:solidFill>
                  <a:srgbClr val="0000FF"/>
                </a:solidFill>
              </a:rPr>
              <a:t>Pekhimenko</a:t>
            </a:r>
            <a:endParaRPr lang="en-US" dirty="0">
              <a:solidFill>
                <a:srgbClr val="0000FF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University of Toronto</a:t>
            </a:r>
          </a:p>
          <a:p>
            <a:r>
              <a:rPr lang="en-US">
                <a:solidFill>
                  <a:schemeClr val="tx1"/>
                </a:solidFill>
              </a:rPr>
              <a:t>Fall 2020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A2E33A-EA90-4EC4-B1F5-051D808F97CF}"/>
              </a:ext>
            </a:extLst>
          </p:cNvPr>
          <p:cNvSpPr/>
          <p:nvPr/>
        </p:nvSpPr>
        <p:spPr>
          <a:xfrm>
            <a:off x="3200400" y="11894278"/>
            <a:ext cx="17983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 hangingPunct="1"/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The content of this lecture is adapted from the slides of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Kayvon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Fatahalian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(Stanford), Olivier Giroux and Luke Durant (Nvidia), Tor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Aamodt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(UBC) and Edited by: Serina Tan</a:t>
            </a:r>
          </a:p>
          <a:p>
            <a:pPr defTabSz="1828800" hangingPunct="1"/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</a:t>
            </a:r>
          </a:p>
          <a:p>
            <a:pPr defTabSz="1828800" hangingPunct="1"/>
            <a:endParaRPr lang="en-US" sz="3600" i="1" kern="1200" dirty="0">
              <a:solidFill>
                <a:srgbClr val="1F497D"/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899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2"/>
    </mc:Choice>
    <mc:Fallback xmlns="">
      <p:transition spd="slow" advTm="297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>
          <a:xfrm>
            <a:off x="1527176" y="0"/>
            <a:ext cx="18288000" cy="2286000"/>
          </a:xfrm>
        </p:spPr>
        <p:txBody>
          <a:bodyPr/>
          <a:lstStyle/>
          <a:p>
            <a:r>
              <a:rPr lang="en-CA" dirty="0">
                <a:latin typeface="Arial  " charset="0"/>
                <a:ea typeface="ＭＳ Ｐゴシック" charset="0"/>
                <a:cs typeface="Arial  " charset="0"/>
              </a:rPr>
              <a:t>The GPU is Ubiquitous</a:t>
            </a:r>
          </a:p>
        </p:txBody>
      </p:sp>
      <p:sp>
        <p:nvSpPr>
          <p:cNvPr id="24579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48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1485900" indent="-571500">
              <a:defRPr sz="48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2286000" indent="-457200">
              <a:defRPr sz="48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3200400" indent="-457200">
              <a:defRPr sz="48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4114800" indent="-457200">
              <a:defRPr sz="48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5029200" indent="-4572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5943600" indent="-4572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6858000" indent="-4572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7772400" indent="-4572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defTabSz="1828800" hangingPunct="1"/>
            <a:fld id="{806A7D4B-738E-9A42-B19C-675FCF438456}" type="slidenum">
              <a:rPr lang="en-US" sz="2800" b="0" kern="1200">
                <a:solidFill>
                  <a:prstClr val="black"/>
                </a:solidFill>
                <a:latin typeface="Arial  " charset="0"/>
              </a:rPr>
              <a:pPr defTabSz="1828800" hangingPunct="1"/>
              <a:t>4</a:t>
            </a:fld>
            <a:r>
              <a:rPr lang="en-US" sz="2800" b="0" kern="1200">
                <a:solidFill>
                  <a:prstClr val="black"/>
                </a:solidFill>
                <a:latin typeface="Arial  " charset="0"/>
              </a:rPr>
              <a:t> </a:t>
            </a:r>
            <a:endParaRPr lang="en-US" sz="2800" b="0" kern="1200">
              <a:solidFill>
                <a:prstClr val="black"/>
              </a:solidFill>
            </a:endParaRPr>
          </a:p>
        </p:txBody>
      </p:sp>
      <p:pic>
        <p:nvPicPr>
          <p:cNvPr id="24580" name="Picture 4" descr="amd-apu-graphics-size-compared-to-inte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536826"/>
            <a:ext cx="18288000" cy="943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75564" y="12712701"/>
            <a:ext cx="3335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1828800" hangingPunct="1"/>
            <a:r>
              <a:rPr lang="en-US" sz="3600" b="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[APU13 keynote]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421600" y="266580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1828800" hangingPunct="1"/>
            <a:r>
              <a:rPr lang="en-US" sz="4000" b="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7394679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219200"/>
            <a:ext cx="24384000" cy="5638800"/>
          </a:xfr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/>
          <a:p>
            <a:pPr fontAlgn="base"/>
            <a:r>
              <a:rPr lang="en-US" b="1" dirty="0"/>
              <a:t>CSC 2224: Parallel Computer </a:t>
            </a:r>
            <a:br>
              <a:rPr lang="en-US" b="1" dirty="0"/>
            </a:br>
            <a:r>
              <a:rPr lang="en-US" b="1" dirty="0"/>
              <a:t>Architecture and Programming</a:t>
            </a:r>
            <a:br>
              <a:rPr lang="en-US" b="1" dirty="0"/>
            </a:br>
            <a:r>
              <a:rPr lang="en-US" b="1" dirty="0"/>
              <a:t>GPU Programming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4859000" y="10829112"/>
            <a:ext cx="1143000" cy="854100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828800"/>
            <a:endParaRPr lang="en-US" sz="4400" b="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38BC0D9-9426-462E-A586-ED53F18E48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7750962"/>
            <a:ext cx="16306800" cy="35052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Prof. Gennady </a:t>
            </a:r>
            <a:r>
              <a:rPr lang="en-US" dirty="0" err="1">
                <a:solidFill>
                  <a:srgbClr val="0000FF"/>
                </a:solidFill>
              </a:rPr>
              <a:t>Pekhimenko</a:t>
            </a:r>
            <a:endParaRPr lang="en-US" dirty="0">
              <a:solidFill>
                <a:srgbClr val="0000FF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University of Toronto</a:t>
            </a:r>
          </a:p>
          <a:p>
            <a:r>
              <a:rPr lang="en-US" dirty="0">
                <a:solidFill>
                  <a:schemeClr val="tx1"/>
                </a:solidFill>
              </a:rPr>
              <a:t>Fall 2020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A2E33A-EA90-4EC4-B1F5-051D808F97CF}"/>
              </a:ext>
            </a:extLst>
          </p:cNvPr>
          <p:cNvSpPr/>
          <p:nvPr/>
        </p:nvSpPr>
        <p:spPr>
          <a:xfrm>
            <a:off x="3200400" y="11894278"/>
            <a:ext cx="17983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 hangingPunct="1"/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The content of this lecture is adapted from the slides of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Kayvon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Fatahalian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(Stanford), Olivier Giroux and Luke Durant (Nvidia), Tor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Aamodt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(UBC) and Edited by: Serina Tan</a:t>
            </a:r>
          </a:p>
          <a:p>
            <a:pPr defTabSz="1828800" hangingPunct="1"/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</a:t>
            </a:r>
          </a:p>
          <a:p>
            <a:pPr defTabSz="1828800" hangingPunct="1"/>
            <a:endParaRPr lang="en-US" sz="3600" i="1" kern="1200" dirty="0">
              <a:solidFill>
                <a:srgbClr val="1F497D"/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211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2"/>
    </mc:Choice>
    <mc:Fallback xmlns="">
      <p:transition spd="slow" advTm="2972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664320" y="9032320"/>
            <a:ext cx="12452480" cy="2092880"/>
          </a:xfrm>
        </p:spPr>
        <p:txBody>
          <a:bodyPr/>
          <a:lstStyle/>
          <a:p>
            <a:r>
              <a:rPr lang="en-US" dirty="0"/>
              <a:t>Memory Allocation and Data Movement API Functions</a:t>
            </a:r>
          </a:p>
        </p:txBody>
      </p:sp>
    </p:spTree>
    <p:extLst>
      <p:ext uri="{BB962C8B-B14F-4D97-AF65-F5344CB8AC3E}">
        <p14:creationId xmlns:p14="http://schemas.microsoft.com/office/powerpoint/2010/main" val="285108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426">
        <p:fade/>
      </p:transition>
    </mc:Choice>
    <mc:Fallback xmlns="">
      <p:transition spd="med" advTm="15426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learn the basic API functions in CUDA host code</a:t>
            </a:r>
          </a:p>
          <a:p>
            <a:pPr lvl="1"/>
            <a:r>
              <a:rPr lang="en-US" dirty="0"/>
              <a:t>Device Memory Allocation</a:t>
            </a:r>
          </a:p>
          <a:p>
            <a:pPr lvl="1"/>
            <a:r>
              <a:rPr lang="en-US" dirty="0"/>
              <a:t>Host-Device Data Transfer</a:t>
            </a:r>
          </a:p>
        </p:txBody>
      </p:sp>
    </p:spTree>
    <p:extLst>
      <p:ext uri="{BB962C8B-B14F-4D97-AF65-F5344CB8AC3E}">
        <p14:creationId xmlns:p14="http://schemas.microsoft.com/office/powerpoint/2010/main" val="2390114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862">
        <p:fade/>
      </p:transition>
    </mc:Choice>
    <mc:Fallback xmlns="">
      <p:transition spd="med" advTm="24862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8838005" y="358140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A[0]</a:t>
            </a:r>
          </a:p>
        </p:txBody>
      </p:sp>
      <p:sp>
        <p:nvSpPr>
          <p:cNvPr id="15363" name="TextBox 21"/>
          <p:cNvSpPr txBox="1">
            <a:spLocks noChangeArrowheads="1"/>
          </p:cNvSpPr>
          <p:nvPr/>
        </p:nvSpPr>
        <p:spPr bwMode="auto">
          <a:xfrm>
            <a:off x="5713811" y="3703442"/>
            <a:ext cx="27432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eaLnBrk="1" hangingPunct="1"/>
            <a:r>
              <a:rPr lang="en-US" sz="2800" dirty="0">
                <a:solidFill>
                  <a:srgbClr val="92D050"/>
                </a:solidFill>
              </a:rPr>
              <a:t>vector  A</a:t>
            </a:r>
          </a:p>
        </p:txBody>
      </p:sp>
      <p:sp>
        <p:nvSpPr>
          <p:cNvPr id="15364" name="TextBox 22"/>
          <p:cNvSpPr txBox="1">
            <a:spLocks noChangeArrowheads="1"/>
          </p:cNvSpPr>
          <p:nvPr/>
        </p:nvSpPr>
        <p:spPr bwMode="auto">
          <a:xfrm>
            <a:off x="5713811" y="5181599"/>
            <a:ext cx="27432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eaLnBrk="1" hangingPunct="1"/>
            <a:r>
              <a:rPr lang="en-US" sz="2800" dirty="0">
                <a:solidFill>
                  <a:srgbClr val="92D050"/>
                </a:solidFill>
              </a:rPr>
              <a:t>vector  B</a:t>
            </a:r>
          </a:p>
        </p:txBody>
      </p:sp>
      <p:sp>
        <p:nvSpPr>
          <p:cNvPr id="15365" name="TextBox 23"/>
          <p:cNvSpPr txBox="1">
            <a:spLocks noChangeArrowheads="1"/>
          </p:cNvSpPr>
          <p:nvPr/>
        </p:nvSpPr>
        <p:spPr bwMode="auto">
          <a:xfrm>
            <a:off x="5752701" y="8074223"/>
            <a:ext cx="27432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eaLnBrk="1" hangingPunct="1"/>
            <a:r>
              <a:rPr lang="en-US" sz="2800" dirty="0">
                <a:solidFill>
                  <a:srgbClr val="92D050"/>
                </a:solidFill>
              </a:rPr>
              <a:t>vector  C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0819205" y="358140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A[1]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2800405" y="358140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A[2]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6685016" y="358140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A[N-1]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838005" y="5067301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B[0]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0819205" y="5067301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B[1]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2800405" y="5067301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B[2]</a:t>
            </a:r>
          </a:p>
        </p:txBody>
      </p:sp>
      <p:sp>
        <p:nvSpPr>
          <p:cNvPr id="15375" name="TextBox 33"/>
          <p:cNvSpPr txBox="1">
            <a:spLocks noChangeArrowheads="1"/>
          </p:cNvSpPr>
          <p:nvPr/>
        </p:nvSpPr>
        <p:spPr bwMode="auto">
          <a:xfrm>
            <a:off x="15314907" y="3810000"/>
            <a:ext cx="5437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2800">
                <a:solidFill>
                  <a:srgbClr val="92D050"/>
                </a:solidFill>
              </a:rPr>
              <a:t>…</a:t>
            </a:r>
          </a:p>
        </p:txBody>
      </p:sp>
      <p:sp>
        <p:nvSpPr>
          <p:cNvPr id="15377" name="TextBox 35"/>
          <p:cNvSpPr txBox="1">
            <a:spLocks noChangeArrowheads="1"/>
          </p:cNvSpPr>
          <p:nvPr/>
        </p:nvSpPr>
        <p:spPr bwMode="auto">
          <a:xfrm>
            <a:off x="15314907" y="5181600"/>
            <a:ext cx="5437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2800">
                <a:solidFill>
                  <a:srgbClr val="92D050"/>
                </a:solidFill>
              </a:rPr>
              <a:t>…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6685016" y="5067301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B[N-1]</a:t>
            </a:r>
          </a:p>
        </p:txBody>
      </p:sp>
      <p:sp>
        <p:nvSpPr>
          <p:cNvPr id="38" name="Rectangle 37"/>
          <p:cNvSpPr/>
          <p:nvPr/>
        </p:nvSpPr>
        <p:spPr>
          <a:xfrm>
            <a:off x="8838005" y="792480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C[0]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0819205" y="792480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C[1]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2800405" y="792480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C[2]</a:t>
            </a:r>
          </a:p>
        </p:txBody>
      </p:sp>
      <p:sp>
        <p:nvSpPr>
          <p:cNvPr id="43" name="Rectangle 42"/>
          <p:cNvSpPr/>
          <p:nvPr/>
        </p:nvSpPr>
        <p:spPr>
          <a:xfrm>
            <a:off x="16685016" y="792480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C[N-1]</a:t>
            </a:r>
          </a:p>
        </p:txBody>
      </p:sp>
      <p:sp>
        <p:nvSpPr>
          <p:cNvPr id="15385" name="TextBox 43"/>
          <p:cNvSpPr txBox="1">
            <a:spLocks noChangeArrowheads="1"/>
          </p:cNvSpPr>
          <p:nvPr/>
        </p:nvSpPr>
        <p:spPr bwMode="auto">
          <a:xfrm>
            <a:off x="15314907" y="8153400"/>
            <a:ext cx="5437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2800">
                <a:solidFill>
                  <a:srgbClr val="92D050"/>
                </a:solidFill>
              </a:rPr>
              <a:t>…</a:t>
            </a:r>
          </a:p>
        </p:txBody>
      </p:sp>
      <p:sp>
        <p:nvSpPr>
          <p:cNvPr id="45" name="Oval 44"/>
          <p:cNvSpPr/>
          <p:nvPr/>
        </p:nvSpPr>
        <p:spPr>
          <a:xfrm>
            <a:off x="9295205" y="6553200"/>
            <a:ext cx="1066800" cy="800101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+</a:t>
            </a:r>
          </a:p>
        </p:txBody>
      </p:sp>
      <p:cxnSp>
        <p:nvCxnSpPr>
          <p:cNvPr id="47" name="Straight Arrow Connector 46"/>
          <p:cNvCxnSpPr>
            <a:endCxn id="45" idx="1"/>
          </p:cNvCxnSpPr>
          <p:nvPr/>
        </p:nvCxnSpPr>
        <p:spPr>
          <a:xfrm rot="16200000" flipH="1">
            <a:off x="8362156" y="5581255"/>
            <a:ext cx="2174083" cy="3176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45" idx="7"/>
          </p:cNvCxnSpPr>
          <p:nvPr/>
        </p:nvCxnSpPr>
        <p:spPr>
          <a:xfrm rot="5400000">
            <a:off x="9863931" y="6324206"/>
            <a:ext cx="688181" cy="3173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45" idx="4"/>
            <a:endCxn id="38" idx="0"/>
          </p:cNvCxnSpPr>
          <p:nvPr/>
        </p:nvCxnSpPr>
        <p:spPr>
          <a:xfrm rot="5400000">
            <a:off x="9542860" y="7638260"/>
            <a:ext cx="571501" cy="6349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11276405" y="6553200"/>
            <a:ext cx="1066800" cy="800101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+</a:t>
            </a: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 rot="16200000" flipH="1">
            <a:off x="10343356" y="5581255"/>
            <a:ext cx="2174083" cy="3176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endCxn id="52" idx="7"/>
          </p:cNvCxnSpPr>
          <p:nvPr/>
        </p:nvCxnSpPr>
        <p:spPr>
          <a:xfrm rot="5400000">
            <a:off x="11845131" y="6324206"/>
            <a:ext cx="688181" cy="3173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52" idx="4"/>
          </p:cNvCxnSpPr>
          <p:nvPr/>
        </p:nvCxnSpPr>
        <p:spPr>
          <a:xfrm rot="5400000">
            <a:off x="11524060" y="7638260"/>
            <a:ext cx="571501" cy="6349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13257605" y="6553200"/>
            <a:ext cx="1066800" cy="800101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+</a:t>
            </a:r>
          </a:p>
        </p:txBody>
      </p:sp>
      <p:cxnSp>
        <p:nvCxnSpPr>
          <p:cNvPr id="57" name="Straight Arrow Connector 56"/>
          <p:cNvCxnSpPr>
            <a:endCxn id="56" idx="1"/>
          </p:cNvCxnSpPr>
          <p:nvPr/>
        </p:nvCxnSpPr>
        <p:spPr>
          <a:xfrm rot="16200000" flipH="1">
            <a:off x="12324556" y="5581255"/>
            <a:ext cx="2174083" cy="3176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56" idx="7"/>
          </p:cNvCxnSpPr>
          <p:nvPr/>
        </p:nvCxnSpPr>
        <p:spPr>
          <a:xfrm rot="5400000">
            <a:off x="13826331" y="6324206"/>
            <a:ext cx="688181" cy="3173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6" idx="4"/>
          </p:cNvCxnSpPr>
          <p:nvPr/>
        </p:nvCxnSpPr>
        <p:spPr>
          <a:xfrm rot="5400000">
            <a:off x="13505260" y="7638260"/>
            <a:ext cx="571501" cy="6349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17142216" y="6553200"/>
            <a:ext cx="1066800" cy="800101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92D050"/>
                </a:solidFill>
              </a:rPr>
              <a:t>+</a:t>
            </a:r>
          </a:p>
        </p:txBody>
      </p:sp>
      <p:cxnSp>
        <p:nvCxnSpPr>
          <p:cNvPr id="69" name="Straight Arrow Connector 68"/>
          <p:cNvCxnSpPr>
            <a:endCxn id="68" idx="1"/>
          </p:cNvCxnSpPr>
          <p:nvPr/>
        </p:nvCxnSpPr>
        <p:spPr>
          <a:xfrm rot="16200000" flipH="1">
            <a:off x="16209167" y="5581255"/>
            <a:ext cx="2174083" cy="3176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endCxn id="68" idx="7"/>
          </p:cNvCxnSpPr>
          <p:nvPr/>
        </p:nvCxnSpPr>
        <p:spPr>
          <a:xfrm rot="5400000">
            <a:off x="17710942" y="6324206"/>
            <a:ext cx="688181" cy="3173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8" idx="4"/>
          </p:cNvCxnSpPr>
          <p:nvPr/>
        </p:nvCxnSpPr>
        <p:spPr>
          <a:xfrm rot="5400000">
            <a:off x="17389868" y="7638260"/>
            <a:ext cx="571501" cy="6349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10" name="Title 7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400" dirty="0"/>
              <a:t>Data Parallelism - Vector Addition Example</a:t>
            </a:r>
          </a:p>
        </p:txBody>
      </p:sp>
      <p:sp>
        <p:nvSpPr>
          <p:cNvPr id="15411" name="Slide Number Placeholder 71"/>
          <p:cNvSpPr>
            <a:spLocks noGrp="1"/>
          </p:cNvSpPr>
          <p:nvPr>
            <p:ph type="sldNum" sz="quarter" idx="4294967295"/>
          </p:nvPr>
        </p:nvSpPr>
        <p:spPr>
          <a:xfrm>
            <a:off x="14884400" y="13258800"/>
            <a:ext cx="3810000" cy="914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17D19AA-ECD4-4533-8333-298847C0F63B}" type="slidenum">
              <a:rPr lang="en-US" smtClean="0">
                <a:solidFill>
                  <a:srgbClr val="92D050"/>
                </a:solidFill>
              </a:rPr>
              <a:pPr>
                <a:defRPr/>
              </a:pPr>
              <a:t>43</a:t>
            </a:fld>
            <a:endParaRPr lang="en-US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290907"/>
      </p:ext>
    </p:extLst>
  </p:cSld>
  <p:clrMapOvr>
    <a:masterClrMapping/>
  </p:clrMapOvr>
  <p:transition advTm="64834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Vector Addition – Traditional C Code</a:t>
            </a:r>
          </a:p>
        </p:txBody>
      </p:sp>
      <p:sp>
        <p:nvSpPr>
          <p:cNvPr id="16387" name="Rectangle 4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Tx/>
              <a:buNone/>
            </a:pPr>
            <a:r>
              <a:rPr lang="en-US" sz="3733" dirty="0">
                <a:solidFill>
                  <a:schemeClr val="accent2"/>
                </a:solidFill>
                <a:latin typeface="Courier New" pitchFamily="49" charset="0"/>
              </a:rPr>
              <a:t>// Compute vector sum C = A + B</a:t>
            </a:r>
          </a:p>
          <a:p>
            <a:pPr eaLnBrk="1" hangingPunct="1">
              <a:buFontTx/>
              <a:buNone/>
            </a:pPr>
            <a:r>
              <a:rPr lang="en-US" sz="3733" b="1" dirty="0">
                <a:latin typeface="Courier New" pitchFamily="49" charset="0"/>
              </a:rPr>
              <a:t>void </a:t>
            </a:r>
            <a:r>
              <a:rPr lang="en-US" sz="3733" b="1" dirty="0" err="1">
                <a:latin typeface="Courier New" pitchFamily="49" charset="0"/>
              </a:rPr>
              <a:t>vecAdd</a:t>
            </a:r>
            <a:r>
              <a:rPr lang="en-US" sz="3733" b="1" dirty="0">
                <a:latin typeface="Courier New" pitchFamily="49" charset="0"/>
              </a:rPr>
              <a:t>(float *</a:t>
            </a:r>
            <a:r>
              <a:rPr lang="en-US" sz="3733" b="1" dirty="0" err="1">
                <a:latin typeface="Courier New" pitchFamily="49" charset="0"/>
              </a:rPr>
              <a:t>h_A</a:t>
            </a:r>
            <a:r>
              <a:rPr lang="en-US" sz="3733" b="1" dirty="0">
                <a:latin typeface="Courier New" pitchFamily="49" charset="0"/>
              </a:rPr>
              <a:t>, float *</a:t>
            </a:r>
            <a:r>
              <a:rPr lang="en-US" sz="3733" b="1" dirty="0" err="1">
                <a:latin typeface="Courier New" pitchFamily="49" charset="0"/>
              </a:rPr>
              <a:t>h_B</a:t>
            </a:r>
            <a:r>
              <a:rPr lang="en-US" sz="3733" b="1" dirty="0">
                <a:latin typeface="Courier New" pitchFamily="49" charset="0"/>
              </a:rPr>
              <a:t>, float *</a:t>
            </a:r>
            <a:r>
              <a:rPr lang="en-US" sz="3733" b="1" dirty="0" err="1">
                <a:latin typeface="Courier New" pitchFamily="49" charset="0"/>
              </a:rPr>
              <a:t>h_C</a:t>
            </a:r>
            <a:r>
              <a:rPr lang="en-US" sz="3733" b="1" dirty="0">
                <a:latin typeface="Courier New" pitchFamily="49" charset="0"/>
              </a:rPr>
              <a:t>, </a:t>
            </a:r>
            <a:r>
              <a:rPr lang="en-US" sz="3733" b="1" dirty="0" err="1">
                <a:latin typeface="Courier New" pitchFamily="49" charset="0"/>
              </a:rPr>
              <a:t>int</a:t>
            </a:r>
            <a:r>
              <a:rPr lang="en-US" sz="3733" b="1" dirty="0">
                <a:latin typeface="Courier New" pitchFamily="49" charset="0"/>
              </a:rPr>
              <a:t> n)</a:t>
            </a:r>
          </a:p>
          <a:p>
            <a:pPr eaLnBrk="1" hangingPunct="1">
              <a:buFontTx/>
              <a:buNone/>
            </a:pPr>
            <a:r>
              <a:rPr lang="en-US" sz="3733" dirty="0">
                <a:latin typeface="Courier New" pitchFamily="49" charset="0"/>
              </a:rPr>
              <a:t>{</a:t>
            </a:r>
          </a:p>
          <a:p>
            <a:pPr eaLnBrk="1" hangingPunct="1">
              <a:buFontTx/>
              <a:buNone/>
            </a:pPr>
            <a:r>
              <a:rPr lang="en-US" sz="3733" dirty="0">
                <a:latin typeface="Courier New" pitchFamily="49" charset="0"/>
              </a:rPr>
              <a:t>    </a:t>
            </a:r>
            <a:r>
              <a:rPr lang="en-US" sz="3733" b="1" dirty="0" err="1">
                <a:latin typeface="Courier New" pitchFamily="49" charset="0"/>
              </a:rPr>
              <a:t>int</a:t>
            </a:r>
            <a:r>
              <a:rPr lang="en-US" sz="3733" b="1" dirty="0">
                <a:latin typeface="Courier New" pitchFamily="49" charset="0"/>
              </a:rPr>
              <a:t> </a:t>
            </a:r>
            <a:r>
              <a:rPr lang="en-US" sz="3733" b="1" dirty="0" err="1">
                <a:latin typeface="Courier New" pitchFamily="49" charset="0"/>
              </a:rPr>
              <a:t>i</a:t>
            </a:r>
            <a:r>
              <a:rPr lang="en-US" sz="3733" b="1" dirty="0">
                <a:latin typeface="Courier New" pitchFamily="49" charset="0"/>
              </a:rPr>
              <a:t>;</a:t>
            </a:r>
          </a:p>
          <a:p>
            <a:pPr eaLnBrk="1" hangingPunct="1">
              <a:buFontTx/>
              <a:buNone/>
            </a:pPr>
            <a:r>
              <a:rPr lang="en-US" sz="3733" b="1" dirty="0">
                <a:latin typeface="Courier New" pitchFamily="49" charset="0"/>
              </a:rPr>
              <a:t>    for (i = 0; i&lt;n; i++) </a:t>
            </a:r>
            <a:r>
              <a:rPr lang="en-US" sz="3733" b="1" dirty="0" err="1">
                <a:latin typeface="Courier New" pitchFamily="49" charset="0"/>
              </a:rPr>
              <a:t>h_C</a:t>
            </a:r>
            <a:r>
              <a:rPr lang="en-US" sz="3733" b="1" dirty="0">
                <a:latin typeface="Courier New" pitchFamily="49" charset="0"/>
              </a:rPr>
              <a:t>[i] = </a:t>
            </a:r>
            <a:r>
              <a:rPr lang="en-US" sz="3733" b="1" dirty="0" err="1">
                <a:latin typeface="Courier New" pitchFamily="49" charset="0"/>
              </a:rPr>
              <a:t>h_A</a:t>
            </a:r>
            <a:r>
              <a:rPr lang="en-US" sz="3733" b="1" dirty="0">
                <a:latin typeface="Courier New" pitchFamily="49" charset="0"/>
              </a:rPr>
              <a:t>[</a:t>
            </a:r>
            <a:r>
              <a:rPr lang="en-US" sz="3733" b="1" dirty="0" err="1">
                <a:latin typeface="Courier New" pitchFamily="49" charset="0"/>
              </a:rPr>
              <a:t>i</a:t>
            </a:r>
            <a:r>
              <a:rPr lang="en-US" sz="3733" b="1" dirty="0">
                <a:latin typeface="Courier New" pitchFamily="49" charset="0"/>
              </a:rPr>
              <a:t>] + </a:t>
            </a:r>
            <a:r>
              <a:rPr lang="en-US" sz="3733" b="1" dirty="0" err="1">
                <a:latin typeface="Courier New" pitchFamily="49" charset="0"/>
              </a:rPr>
              <a:t>h_B</a:t>
            </a:r>
            <a:r>
              <a:rPr lang="en-US" sz="3733" b="1" dirty="0">
                <a:latin typeface="Courier New" pitchFamily="49" charset="0"/>
              </a:rPr>
              <a:t>[</a:t>
            </a:r>
            <a:r>
              <a:rPr lang="en-US" sz="3733" b="1" dirty="0" err="1">
                <a:latin typeface="Courier New" pitchFamily="49" charset="0"/>
              </a:rPr>
              <a:t>i</a:t>
            </a:r>
            <a:r>
              <a:rPr lang="en-US" sz="3733" b="1" dirty="0">
                <a:latin typeface="Courier New" pitchFamily="49" charset="0"/>
              </a:rPr>
              <a:t>];</a:t>
            </a:r>
          </a:p>
          <a:p>
            <a:pPr>
              <a:buNone/>
            </a:pPr>
            <a:r>
              <a:rPr lang="en-US" sz="3733" dirty="0">
                <a:latin typeface="Courier New" pitchFamily="49" charset="0"/>
              </a:rPr>
              <a:t>}</a:t>
            </a:r>
          </a:p>
          <a:p>
            <a:pPr>
              <a:buNone/>
            </a:pPr>
            <a:endParaRPr lang="en-US" sz="3733" dirty="0">
              <a:latin typeface="Courier New" pitchFamily="49" charset="0"/>
            </a:endParaRPr>
          </a:p>
          <a:p>
            <a:pPr>
              <a:buNone/>
            </a:pPr>
            <a:r>
              <a:rPr lang="en-US" sz="3733" b="1" dirty="0" err="1">
                <a:latin typeface="Courier New" pitchFamily="49" charset="0"/>
              </a:rPr>
              <a:t>int</a:t>
            </a:r>
            <a:r>
              <a:rPr lang="en-US" sz="3733" b="1" dirty="0">
                <a:latin typeface="Courier New" pitchFamily="49" charset="0"/>
              </a:rPr>
              <a:t> main()</a:t>
            </a:r>
          </a:p>
          <a:p>
            <a:pPr>
              <a:buNone/>
            </a:pPr>
            <a:r>
              <a:rPr lang="en-US" sz="3733" dirty="0">
                <a:latin typeface="Courier New" pitchFamily="49" charset="0"/>
              </a:rPr>
              <a:t>{</a:t>
            </a:r>
          </a:p>
          <a:p>
            <a:pPr>
              <a:buNone/>
            </a:pPr>
            <a:r>
              <a:rPr lang="en-US" sz="3733" b="1" dirty="0">
                <a:solidFill>
                  <a:schemeClr val="hlink"/>
                </a:solidFill>
                <a:latin typeface="Courier New" pitchFamily="49" charset="0"/>
              </a:rPr>
              <a:t>    </a:t>
            </a:r>
            <a:r>
              <a:rPr lang="en-US" sz="3733" dirty="0">
                <a:solidFill>
                  <a:schemeClr val="accent2"/>
                </a:solidFill>
                <a:latin typeface="Courier New" pitchFamily="49" charset="0"/>
              </a:rPr>
              <a:t>// Memory allocation for </a:t>
            </a:r>
            <a:r>
              <a:rPr lang="en-US" sz="3733" dirty="0" err="1">
                <a:solidFill>
                  <a:schemeClr val="accent2"/>
                </a:solidFill>
                <a:latin typeface="Courier New" pitchFamily="49" charset="0"/>
              </a:rPr>
              <a:t>h_A</a:t>
            </a:r>
            <a:r>
              <a:rPr lang="en-US" sz="3733" dirty="0">
                <a:solidFill>
                  <a:schemeClr val="accent2"/>
                </a:solidFill>
                <a:latin typeface="Courier New" pitchFamily="49" charset="0"/>
              </a:rPr>
              <a:t>, </a:t>
            </a:r>
            <a:r>
              <a:rPr lang="en-US" sz="3733" dirty="0" err="1">
                <a:solidFill>
                  <a:schemeClr val="accent2"/>
                </a:solidFill>
                <a:latin typeface="Courier New" pitchFamily="49" charset="0"/>
              </a:rPr>
              <a:t>h_B</a:t>
            </a:r>
            <a:r>
              <a:rPr lang="en-US" sz="3733" dirty="0">
                <a:solidFill>
                  <a:schemeClr val="accent2"/>
                </a:solidFill>
                <a:latin typeface="Courier New" pitchFamily="49" charset="0"/>
              </a:rPr>
              <a:t>, and </a:t>
            </a:r>
            <a:r>
              <a:rPr lang="en-US" sz="3733" dirty="0" err="1">
                <a:solidFill>
                  <a:schemeClr val="accent2"/>
                </a:solidFill>
                <a:latin typeface="Courier New" pitchFamily="49" charset="0"/>
              </a:rPr>
              <a:t>h_C</a:t>
            </a:r>
            <a:endParaRPr lang="en-US" sz="3733" dirty="0">
              <a:solidFill>
                <a:schemeClr val="accent2"/>
              </a:solidFill>
              <a:latin typeface="Courier New" pitchFamily="49" charset="0"/>
            </a:endParaRPr>
          </a:p>
          <a:p>
            <a:pPr>
              <a:buNone/>
            </a:pPr>
            <a:r>
              <a:rPr lang="en-US" sz="3733" dirty="0">
                <a:solidFill>
                  <a:schemeClr val="accent2"/>
                </a:solidFill>
                <a:latin typeface="Courier New" pitchFamily="49" charset="0"/>
              </a:rPr>
              <a:t>	  // I/O to read </a:t>
            </a:r>
            <a:r>
              <a:rPr lang="en-US" sz="3733" dirty="0" err="1">
                <a:solidFill>
                  <a:schemeClr val="accent2"/>
                </a:solidFill>
                <a:latin typeface="Courier New" pitchFamily="49" charset="0"/>
              </a:rPr>
              <a:t>h_A</a:t>
            </a:r>
            <a:r>
              <a:rPr lang="en-US" sz="3733" dirty="0">
                <a:solidFill>
                  <a:schemeClr val="accent2"/>
                </a:solidFill>
                <a:latin typeface="Courier New" pitchFamily="49" charset="0"/>
              </a:rPr>
              <a:t> and </a:t>
            </a:r>
            <a:r>
              <a:rPr lang="en-US" sz="3733" dirty="0" err="1">
                <a:solidFill>
                  <a:schemeClr val="accent2"/>
                </a:solidFill>
                <a:latin typeface="Courier New" pitchFamily="49" charset="0"/>
              </a:rPr>
              <a:t>h_B</a:t>
            </a:r>
            <a:r>
              <a:rPr lang="en-US" sz="3733" dirty="0">
                <a:solidFill>
                  <a:schemeClr val="accent2"/>
                </a:solidFill>
                <a:latin typeface="Courier New" pitchFamily="49" charset="0"/>
              </a:rPr>
              <a:t>, N elements</a:t>
            </a:r>
          </a:p>
          <a:p>
            <a:pPr>
              <a:buNone/>
            </a:pPr>
            <a:r>
              <a:rPr lang="en-US" sz="3733" b="1" dirty="0">
                <a:solidFill>
                  <a:schemeClr val="accent2"/>
                </a:solidFill>
                <a:latin typeface="Courier New" pitchFamily="49" charset="0"/>
              </a:rPr>
              <a:t>	  </a:t>
            </a:r>
            <a:r>
              <a:rPr lang="en-US" sz="3733" dirty="0">
                <a:solidFill>
                  <a:schemeClr val="accent2"/>
                </a:solidFill>
                <a:latin typeface="Courier New" pitchFamily="49" charset="0"/>
              </a:rPr>
              <a:t>…</a:t>
            </a:r>
          </a:p>
          <a:p>
            <a:pPr>
              <a:buNone/>
            </a:pPr>
            <a:r>
              <a:rPr lang="en-US" sz="3733" b="1" dirty="0">
                <a:solidFill>
                  <a:schemeClr val="accent2"/>
                </a:solidFill>
                <a:latin typeface="Courier New" pitchFamily="49" charset="0"/>
              </a:rPr>
              <a:t>    </a:t>
            </a:r>
            <a:r>
              <a:rPr lang="en-US" sz="3733" b="1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Courier New" pitchFamily="49" charset="0"/>
              </a:rPr>
              <a:t>vecAdd</a:t>
            </a:r>
            <a:r>
              <a:rPr lang="en-US" sz="3733" b="1" dirty="0">
                <a:latin typeface="Courier New" pitchFamily="49" charset="0"/>
              </a:rPr>
              <a:t>(</a:t>
            </a:r>
            <a:r>
              <a:rPr lang="en-US" sz="3733" b="1" dirty="0" err="1">
                <a:latin typeface="Courier New" pitchFamily="49" charset="0"/>
              </a:rPr>
              <a:t>h_A</a:t>
            </a:r>
            <a:r>
              <a:rPr lang="en-US" sz="3733" b="1" dirty="0">
                <a:latin typeface="Courier New" pitchFamily="49" charset="0"/>
              </a:rPr>
              <a:t>, </a:t>
            </a:r>
            <a:r>
              <a:rPr lang="en-US" sz="3733" b="1" dirty="0" err="1">
                <a:latin typeface="Courier New" pitchFamily="49" charset="0"/>
              </a:rPr>
              <a:t>h_B</a:t>
            </a:r>
            <a:r>
              <a:rPr lang="en-US" sz="3733" b="1" dirty="0">
                <a:latin typeface="Courier New" pitchFamily="49" charset="0"/>
              </a:rPr>
              <a:t>, </a:t>
            </a:r>
            <a:r>
              <a:rPr lang="en-US" sz="3733" b="1" dirty="0" err="1">
                <a:latin typeface="Courier New" pitchFamily="49" charset="0"/>
              </a:rPr>
              <a:t>h_C</a:t>
            </a:r>
            <a:r>
              <a:rPr lang="en-US" sz="3733" b="1" dirty="0">
                <a:latin typeface="Courier New" pitchFamily="49" charset="0"/>
              </a:rPr>
              <a:t>, N);</a:t>
            </a:r>
          </a:p>
          <a:p>
            <a:pPr>
              <a:buNone/>
            </a:pPr>
            <a:r>
              <a:rPr lang="en-US" sz="3733" dirty="0">
                <a:latin typeface="Courier New" pitchFamily="49" charset="0"/>
              </a:rPr>
              <a:t>}</a:t>
            </a:r>
          </a:p>
          <a:p>
            <a:pPr eaLnBrk="1" hangingPunct="1">
              <a:buFontTx/>
              <a:buNone/>
            </a:pPr>
            <a:endParaRPr lang="en-US" sz="3733" dirty="0">
              <a:latin typeface="Courier New" pitchFamily="49" charset="0"/>
            </a:endParaRPr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7526000" y="11087103"/>
            <a:ext cx="3810000" cy="685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1FCE9F9-2174-467D-BBB8-141CC49361C6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843470"/>
      </p:ext>
    </p:extLst>
  </p:cSld>
  <p:clrMapOvr>
    <a:masterClrMapping/>
  </p:clrMapOvr>
  <p:transition advTm="47374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053308" y="5004349"/>
            <a:ext cx="1828800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200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4" name="Rectangle 3"/>
          <p:cNvSpPr/>
          <p:nvPr/>
        </p:nvSpPr>
        <p:spPr>
          <a:xfrm>
            <a:off x="2901113" y="4089951"/>
            <a:ext cx="3352800" cy="2057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3600" dirty="0"/>
          </a:p>
        </p:txBody>
      </p:sp>
      <p:sp>
        <p:nvSpPr>
          <p:cNvPr id="17413" name="TextBox 4"/>
          <p:cNvSpPr txBox="1">
            <a:spLocks noChangeArrowheads="1"/>
          </p:cNvSpPr>
          <p:nvPr/>
        </p:nvSpPr>
        <p:spPr bwMode="auto">
          <a:xfrm>
            <a:off x="3081281" y="4089951"/>
            <a:ext cx="278153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Host Memory</a:t>
            </a:r>
          </a:p>
        </p:txBody>
      </p:sp>
      <p:sp>
        <p:nvSpPr>
          <p:cNvPr id="6" name="Rectangle 5"/>
          <p:cNvSpPr/>
          <p:nvPr/>
        </p:nvSpPr>
        <p:spPr>
          <a:xfrm>
            <a:off x="8015708" y="5004349"/>
            <a:ext cx="2133600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200" dirty="0">
                <a:solidFill>
                  <a:schemeClr val="tx1"/>
                </a:solidFill>
              </a:rPr>
              <a:t>GPU</a:t>
            </a:r>
          </a:p>
        </p:txBody>
      </p:sp>
      <p:sp>
        <p:nvSpPr>
          <p:cNvPr id="7" name="Rectangle 6"/>
          <p:cNvSpPr/>
          <p:nvPr/>
        </p:nvSpPr>
        <p:spPr>
          <a:xfrm>
            <a:off x="7406108" y="4089951"/>
            <a:ext cx="3352800" cy="2057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3600" dirty="0"/>
          </a:p>
        </p:txBody>
      </p:sp>
      <p:sp>
        <p:nvSpPr>
          <p:cNvPr id="17416" name="TextBox 7"/>
          <p:cNvSpPr txBox="1">
            <a:spLocks noChangeArrowheads="1"/>
          </p:cNvSpPr>
          <p:nvPr/>
        </p:nvSpPr>
        <p:spPr bwMode="auto">
          <a:xfrm>
            <a:off x="7477713" y="4032311"/>
            <a:ext cx="319189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Device Memory</a:t>
            </a:r>
          </a:p>
        </p:txBody>
      </p:sp>
      <p:sp>
        <p:nvSpPr>
          <p:cNvPr id="9" name="Curved Down Arrow 8"/>
          <p:cNvSpPr/>
          <p:nvPr/>
        </p:nvSpPr>
        <p:spPr>
          <a:xfrm>
            <a:off x="5882108" y="3404151"/>
            <a:ext cx="2590800" cy="68580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3600">
              <a:solidFill>
                <a:schemeClr val="tx1"/>
              </a:solidFill>
            </a:endParaRPr>
          </a:p>
        </p:txBody>
      </p:sp>
      <p:sp>
        <p:nvSpPr>
          <p:cNvPr id="17418" name="TextBox 9"/>
          <p:cNvSpPr txBox="1">
            <a:spLocks noChangeArrowheads="1"/>
          </p:cNvSpPr>
          <p:nvPr/>
        </p:nvSpPr>
        <p:spPr bwMode="auto">
          <a:xfrm>
            <a:off x="6779689" y="2351325"/>
            <a:ext cx="151034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000" dirty="0">
                <a:solidFill>
                  <a:schemeClr val="bg1"/>
                </a:solidFill>
              </a:rPr>
              <a:t>Part 1</a:t>
            </a:r>
          </a:p>
        </p:txBody>
      </p:sp>
      <p:sp>
        <p:nvSpPr>
          <p:cNvPr id="11" name="Curved Up Arrow 10"/>
          <p:cNvSpPr/>
          <p:nvPr/>
        </p:nvSpPr>
        <p:spPr>
          <a:xfrm flipH="1">
            <a:off x="5882108" y="6261650"/>
            <a:ext cx="2590800" cy="57150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3600">
              <a:solidFill>
                <a:schemeClr val="tx1"/>
              </a:solidFill>
            </a:endParaRPr>
          </a:p>
        </p:txBody>
      </p:sp>
      <p:sp>
        <p:nvSpPr>
          <p:cNvPr id="17420" name="TextBox 11"/>
          <p:cNvSpPr txBox="1">
            <a:spLocks noChangeArrowheads="1"/>
          </p:cNvSpPr>
          <p:nvPr/>
        </p:nvSpPr>
        <p:spPr bwMode="auto">
          <a:xfrm>
            <a:off x="6514997" y="6809027"/>
            <a:ext cx="151034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000" dirty="0">
                <a:solidFill>
                  <a:schemeClr val="bg1"/>
                </a:solidFill>
              </a:rPr>
              <a:t>Part 3</a:t>
            </a:r>
          </a:p>
        </p:txBody>
      </p:sp>
      <p:sp>
        <p:nvSpPr>
          <p:cNvPr id="17421" name="Title 1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333" dirty="0">
                <a:solidFill>
                  <a:srgbClr val="76B900"/>
                </a:solidFill>
              </a:rPr>
              <a:t>Heterogeneous Computing </a:t>
            </a:r>
            <a:r>
              <a:rPr lang="en-US" sz="5333" dirty="0" err="1">
                <a:solidFill>
                  <a:srgbClr val="76B900"/>
                </a:solidFill>
              </a:rPr>
              <a:t>vecAdd</a:t>
            </a:r>
            <a:r>
              <a:rPr lang="en-US" sz="5333" dirty="0">
                <a:solidFill>
                  <a:srgbClr val="76B900"/>
                </a:solidFill>
              </a:rPr>
              <a:t> CUDA Host Code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11176000" y="3395133"/>
            <a:ext cx="10206565" cy="7924800"/>
          </a:xfrm>
        </p:spPr>
        <p:txBody>
          <a:bodyPr>
            <a:normAutofit/>
          </a:bodyPr>
          <a:lstStyle/>
          <a:p>
            <a:pPr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800" dirty="0">
                <a:solidFill>
                  <a:srgbClr val="000000"/>
                </a:solidFill>
                <a:latin typeface="Arial" charset="0"/>
              </a:rPr>
              <a:t>#include &lt;</a:t>
            </a:r>
            <a:r>
              <a:rPr lang="en-US" sz="2800" dirty="0" err="1">
                <a:solidFill>
                  <a:srgbClr val="000000"/>
                </a:solidFill>
                <a:latin typeface="Arial" charset="0"/>
              </a:rPr>
              <a:t>cuda.h</a:t>
            </a:r>
            <a:r>
              <a:rPr lang="en-US" sz="2800" dirty="0">
                <a:solidFill>
                  <a:srgbClr val="000000"/>
                </a:solidFill>
                <a:latin typeface="Arial" charset="0"/>
              </a:rPr>
              <a:t>&gt;</a:t>
            </a:r>
          </a:p>
          <a:p>
            <a:pPr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800" dirty="0">
                <a:solidFill>
                  <a:srgbClr val="000000"/>
                </a:solidFill>
                <a:latin typeface="Arial" charset="0"/>
              </a:rPr>
              <a:t>void </a:t>
            </a:r>
            <a:r>
              <a:rPr lang="en-US" sz="2800" dirty="0" err="1">
                <a:solidFill>
                  <a:srgbClr val="000000"/>
                </a:solidFill>
                <a:latin typeface="Arial" charset="0"/>
              </a:rPr>
              <a:t>vecAdd</a:t>
            </a:r>
            <a:r>
              <a:rPr lang="en-US" sz="2800" dirty="0">
                <a:solidFill>
                  <a:srgbClr val="000000"/>
                </a:solidFill>
                <a:latin typeface="Arial" charset="0"/>
              </a:rPr>
              <a:t>(float *</a:t>
            </a:r>
            <a:r>
              <a:rPr lang="en-US" sz="2800" dirty="0" err="1">
                <a:solidFill>
                  <a:srgbClr val="000000"/>
                </a:solidFill>
                <a:latin typeface="Arial" charset="0"/>
              </a:rPr>
              <a:t>h_A</a:t>
            </a:r>
            <a:r>
              <a:rPr lang="en-US" sz="2800" dirty="0">
                <a:solidFill>
                  <a:srgbClr val="000000"/>
                </a:solidFill>
                <a:latin typeface="Arial" charset="0"/>
              </a:rPr>
              <a:t>, float *</a:t>
            </a:r>
            <a:r>
              <a:rPr lang="en-US" sz="2800" dirty="0" err="1">
                <a:solidFill>
                  <a:srgbClr val="000000"/>
                </a:solidFill>
                <a:latin typeface="Arial" charset="0"/>
              </a:rPr>
              <a:t>h_B</a:t>
            </a:r>
            <a:r>
              <a:rPr lang="en-US" sz="2800" dirty="0">
                <a:solidFill>
                  <a:srgbClr val="000000"/>
                </a:solidFill>
                <a:latin typeface="Arial" charset="0"/>
              </a:rPr>
              <a:t>, float *</a:t>
            </a:r>
            <a:r>
              <a:rPr lang="en-US" sz="2800" dirty="0" err="1">
                <a:solidFill>
                  <a:srgbClr val="000000"/>
                </a:solidFill>
                <a:latin typeface="Arial" charset="0"/>
              </a:rPr>
              <a:t>h_C</a:t>
            </a:r>
            <a:r>
              <a:rPr lang="en-US" sz="2800" dirty="0">
                <a:solidFill>
                  <a:srgbClr val="000000"/>
                </a:solidFill>
                <a:latin typeface="Arial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Arial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latin typeface="Arial" charset="0"/>
              </a:rPr>
              <a:t> n)</a:t>
            </a:r>
            <a:r>
              <a:rPr lang="ar-SA" sz="2800" dirty="0">
                <a:solidFill>
                  <a:srgbClr val="000000"/>
                </a:solidFill>
                <a:latin typeface="Arial" charset="0"/>
              </a:rPr>
              <a:t>‏</a:t>
            </a:r>
            <a:endParaRPr lang="en-US" sz="2800" dirty="0">
              <a:solidFill>
                <a:srgbClr val="000000"/>
              </a:solidFill>
              <a:latin typeface="Arial" charset="0"/>
            </a:endParaRPr>
          </a:p>
          <a:p>
            <a:pPr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400" dirty="0">
                <a:solidFill>
                  <a:srgbClr val="000000"/>
                </a:solidFill>
                <a:latin typeface="Arial" charset="0"/>
              </a:rPr>
              <a:t>{</a:t>
            </a:r>
          </a:p>
          <a:p>
            <a:pPr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800" dirty="0">
                <a:solidFill>
                  <a:srgbClr val="000000"/>
                </a:solidFill>
                <a:latin typeface="Arial" charset="0"/>
              </a:rPr>
              <a:t>   </a:t>
            </a:r>
            <a:r>
              <a:rPr lang="en-US" sz="2400" dirty="0" err="1">
                <a:solidFill>
                  <a:srgbClr val="000000"/>
                </a:solidFill>
                <a:latin typeface="Arial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Arial" charset="0"/>
              </a:rPr>
              <a:t> size = n* </a:t>
            </a:r>
            <a:r>
              <a:rPr lang="en-US" sz="2400" dirty="0" err="1">
                <a:solidFill>
                  <a:srgbClr val="000000"/>
                </a:solidFill>
                <a:latin typeface="Arial" charset="0"/>
              </a:rPr>
              <a:t>sizeof</a:t>
            </a:r>
            <a:r>
              <a:rPr lang="en-US" sz="2400" dirty="0">
                <a:solidFill>
                  <a:srgbClr val="000000"/>
                </a:solidFill>
                <a:latin typeface="Arial" charset="0"/>
              </a:rPr>
              <a:t>(float); </a:t>
            </a:r>
          </a:p>
          <a:p>
            <a:pPr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400" dirty="0">
                <a:solidFill>
                  <a:srgbClr val="000000"/>
                </a:solidFill>
              </a:rPr>
              <a:t>   float *</a:t>
            </a:r>
            <a:r>
              <a:rPr lang="en-US" sz="2400" dirty="0" err="1">
                <a:solidFill>
                  <a:srgbClr val="000000"/>
                </a:solidFill>
              </a:rPr>
              <a:t>d_A</a:t>
            </a:r>
            <a:r>
              <a:rPr lang="en-US" sz="2400" dirty="0">
                <a:solidFill>
                  <a:srgbClr val="000000"/>
                </a:solidFill>
              </a:rPr>
              <a:t>, *</a:t>
            </a:r>
            <a:r>
              <a:rPr lang="en-US" sz="2400" dirty="0" err="1">
                <a:solidFill>
                  <a:srgbClr val="000000"/>
                </a:solidFill>
              </a:rPr>
              <a:t>d_B</a:t>
            </a:r>
            <a:r>
              <a:rPr lang="en-US" sz="2400" dirty="0">
                <a:solidFill>
                  <a:srgbClr val="000000"/>
                </a:solidFill>
              </a:rPr>
              <a:t>, *</a:t>
            </a:r>
            <a:r>
              <a:rPr lang="en-US" sz="2400" dirty="0" err="1">
                <a:solidFill>
                  <a:srgbClr val="000000"/>
                </a:solidFill>
              </a:rPr>
              <a:t>d_C</a:t>
            </a:r>
            <a:r>
              <a:rPr lang="en-US" sz="2400" dirty="0">
                <a:solidFill>
                  <a:srgbClr val="000000"/>
                </a:solidFill>
              </a:rPr>
              <a:t>;</a:t>
            </a:r>
          </a:p>
          <a:p>
            <a:pPr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400" dirty="0">
                <a:solidFill>
                  <a:srgbClr val="000000"/>
                </a:solidFill>
                <a:latin typeface="Arial" charset="0"/>
              </a:rPr>
              <a:t>   // Part 1</a:t>
            </a:r>
          </a:p>
          <a:p>
            <a:pPr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400" dirty="0">
                <a:solidFill>
                  <a:srgbClr val="000000"/>
                </a:solidFill>
                <a:latin typeface="Arial" charset="0"/>
              </a:rPr>
              <a:t>   // Allocate device memory for A, B, and C</a:t>
            </a:r>
          </a:p>
          <a:p>
            <a:pPr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400" dirty="0">
                <a:solidFill>
                  <a:srgbClr val="000000"/>
                </a:solidFill>
                <a:latin typeface="Arial" charset="0"/>
              </a:rPr>
              <a:t>   // copy A and B to device memory </a:t>
            </a:r>
          </a:p>
          <a:p>
            <a:pPr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1333" dirty="0">
                <a:solidFill>
                  <a:srgbClr val="000000"/>
                </a:solidFill>
                <a:latin typeface="Arial" charset="0"/>
              </a:rPr>
              <a:t>    </a:t>
            </a:r>
          </a:p>
          <a:p>
            <a:pPr marL="0" indent="0"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400" dirty="0">
                <a:solidFill>
                  <a:srgbClr val="000000"/>
                </a:solidFill>
                <a:latin typeface="Arial" charset="0"/>
              </a:rPr>
              <a:t>   // Part 2</a:t>
            </a:r>
          </a:p>
          <a:p>
            <a:pPr marL="0" indent="0"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400" dirty="0">
                <a:solidFill>
                  <a:srgbClr val="000000"/>
                </a:solidFill>
                <a:latin typeface="Arial" charset="0"/>
              </a:rPr>
              <a:t>   // Kernel launch code – the device performs the actual vector addition</a:t>
            </a:r>
          </a:p>
          <a:p>
            <a:pPr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endParaRPr lang="en-US" sz="1333" dirty="0">
              <a:solidFill>
                <a:srgbClr val="000000"/>
              </a:solidFill>
              <a:latin typeface="Arial" charset="0"/>
            </a:endParaRPr>
          </a:p>
          <a:p>
            <a:pPr marL="0" indent="0"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400" dirty="0">
                <a:latin typeface="Arial" charset="0"/>
              </a:rPr>
              <a:t>   // Part 3</a:t>
            </a:r>
          </a:p>
          <a:p>
            <a:pPr marL="0" indent="0"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400" dirty="0">
                <a:latin typeface="Arial" charset="0"/>
              </a:rPr>
              <a:t>	   // copy C from the device memory</a:t>
            </a:r>
          </a:p>
          <a:p>
            <a:pPr marL="0" indent="0"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400" dirty="0">
                <a:solidFill>
                  <a:schemeClr val="bg1"/>
                </a:solidFill>
                <a:latin typeface="Arial" charset="0"/>
              </a:rPr>
              <a:t>   // Free device vectors</a:t>
            </a:r>
          </a:p>
          <a:p>
            <a:pPr marL="0" indent="0"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r>
              <a:rPr lang="en-US" sz="2400" dirty="0">
                <a:latin typeface="Arial" charset="0"/>
              </a:rPr>
              <a:t>}</a:t>
            </a:r>
          </a:p>
          <a:p>
            <a:pPr>
              <a:buNone/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  <a:defRPr/>
            </a:pPr>
            <a:endParaRPr lang="en-US" sz="2800" dirty="0">
              <a:solidFill>
                <a:srgbClr val="000000"/>
              </a:solidFill>
              <a:latin typeface="Arial" charset="0"/>
            </a:endParaRP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17422" name="Slide Number Placeholder 13"/>
          <p:cNvSpPr>
            <a:spLocks noGrp="1"/>
          </p:cNvSpPr>
          <p:nvPr>
            <p:ph type="sldNum" sz="quarter" idx="4294967295"/>
          </p:nvPr>
        </p:nvSpPr>
        <p:spPr>
          <a:xfrm>
            <a:off x="17526000" y="11133668"/>
            <a:ext cx="3810000" cy="685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E909A3C-B771-4A9B-A5A5-307DC3287ABF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277917"/>
      </p:ext>
    </p:extLst>
  </p:cSld>
  <p:clrMapOvr>
    <a:masterClrMapping/>
  </p:clrMapOvr>
  <p:transition spd="med" advTm="59084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3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7200" dirty="0"/>
              <a:t>Partial Overview of CUDA Memories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idx="1"/>
          </p:nvPr>
        </p:nvSpPr>
        <p:spPr>
          <a:xfrm>
            <a:off x="12635076" y="2159004"/>
            <a:ext cx="8497725" cy="10730451"/>
          </a:xfrm>
        </p:spPr>
        <p:txBody>
          <a:bodyPr/>
          <a:lstStyle/>
          <a:p>
            <a:pPr marL="914411" indent="-914411">
              <a:defRPr/>
            </a:pPr>
            <a:r>
              <a:rPr lang="en-US" dirty="0"/>
              <a:t>Device code can:</a:t>
            </a:r>
          </a:p>
          <a:p>
            <a:pPr marL="1949475" lvl="1" indent="-806461">
              <a:defRPr/>
            </a:pPr>
            <a:r>
              <a:rPr lang="en-US" sz="4000" dirty="0"/>
              <a:t>R/W per-thread </a:t>
            </a:r>
            <a:r>
              <a:rPr lang="en-US" sz="4000" dirty="0">
                <a:solidFill>
                  <a:schemeClr val="accent2"/>
                </a:solidFill>
              </a:rPr>
              <a:t>registers</a:t>
            </a:r>
          </a:p>
          <a:p>
            <a:pPr marL="1949475" lvl="1" indent="-806461">
              <a:defRPr/>
            </a:pPr>
            <a:r>
              <a:rPr lang="en-US" sz="4000" dirty="0"/>
              <a:t>R/W all-shared </a:t>
            </a:r>
            <a:r>
              <a:rPr lang="en-US" sz="4000" dirty="0">
                <a:solidFill>
                  <a:schemeClr val="accent2"/>
                </a:solidFill>
              </a:rPr>
              <a:t>global memory</a:t>
            </a:r>
          </a:p>
          <a:p>
            <a:pPr marL="1714523" lvl="1" indent="-914411">
              <a:defRPr/>
            </a:pPr>
            <a:endParaRPr lang="en-US" sz="3200" dirty="0"/>
          </a:p>
          <a:p>
            <a:pPr marL="914411" indent="-914411">
              <a:defRPr/>
            </a:pPr>
            <a:r>
              <a:rPr lang="en-US" dirty="0"/>
              <a:t>Host code can</a:t>
            </a:r>
          </a:p>
          <a:p>
            <a:pPr marL="1949475" lvl="1" indent="-806461">
              <a:defRPr/>
            </a:pPr>
            <a:r>
              <a:rPr lang="en-US" sz="4000" dirty="0"/>
              <a:t>Transfer data to/from per grid</a:t>
            </a:r>
            <a:r>
              <a:rPr lang="en-US" sz="4000" dirty="0">
                <a:solidFill>
                  <a:schemeClr val="accent2"/>
                </a:solidFill>
              </a:rPr>
              <a:t> global memory </a:t>
            </a:r>
          </a:p>
        </p:txBody>
      </p:sp>
      <p:sp>
        <p:nvSpPr>
          <p:cNvPr id="18458" name="Slide Number Placeholder 38"/>
          <p:cNvSpPr>
            <a:spLocks noGrp="1"/>
          </p:cNvSpPr>
          <p:nvPr>
            <p:ph type="sldNum" sz="quarter" idx="4294967295"/>
          </p:nvPr>
        </p:nvSpPr>
        <p:spPr>
          <a:xfrm>
            <a:off x="17526000" y="11264903"/>
            <a:ext cx="3810000" cy="685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F4C886E6-A9CB-438C-8A98-E539CC0B7D4E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  <p:sp>
        <p:nvSpPr>
          <p:cNvPr id="41" name="Rectangle 40"/>
          <p:cNvSpPr/>
          <p:nvPr/>
        </p:nvSpPr>
        <p:spPr bwMode="auto">
          <a:xfrm>
            <a:off x="7320232" y="9127237"/>
            <a:ext cx="8839200" cy="1369648"/>
          </a:xfrm>
          <a:prstGeom prst="rect">
            <a:avLst/>
          </a:prstGeom>
          <a:noFill/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en-US" sz="3200" dirty="0">
                <a:solidFill>
                  <a:schemeClr val="tx1"/>
                </a:solidFill>
              </a:rPr>
              <a:t>We will cover more memory types and more sophisticated memory models later.</a:t>
            </a:r>
          </a:p>
        </p:txBody>
      </p:sp>
      <p:sp>
        <p:nvSpPr>
          <p:cNvPr id="29" name="Text Box 88"/>
          <p:cNvSpPr txBox="1">
            <a:spLocks noChangeArrowheads="1"/>
          </p:cNvSpPr>
          <p:nvPr/>
        </p:nvSpPr>
        <p:spPr bwMode="auto">
          <a:xfrm>
            <a:off x="3757128" y="5655444"/>
            <a:ext cx="1266603" cy="1600200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endParaRPr lang="en-US" dirty="0">
              <a:solidFill>
                <a:srgbClr val="003300"/>
              </a:solidFill>
            </a:endParaRPr>
          </a:p>
          <a:p>
            <a:pPr eaLnBrk="1" hangingPunct="1"/>
            <a:r>
              <a:rPr lang="en-US" dirty="0">
                <a:solidFill>
                  <a:srgbClr val="003300"/>
                </a:solidFill>
              </a:rPr>
              <a:t>Host</a:t>
            </a:r>
          </a:p>
        </p:txBody>
      </p:sp>
      <p:sp>
        <p:nvSpPr>
          <p:cNvPr id="30" name="Text Box 57"/>
          <p:cNvSpPr txBox="1">
            <a:spLocks noChangeArrowheads="1"/>
          </p:cNvSpPr>
          <p:nvPr/>
        </p:nvSpPr>
        <p:spPr bwMode="auto">
          <a:xfrm>
            <a:off x="5141626" y="3048004"/>
            <a:ext cx="7415213" cy="4417197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(Device) Grid</a:t>
            </a:r>
          </a:p>
        </p:txBody>
      </p:sp>
      <p:sp>
        <p:nvSpPr>
          <p:cNvPr id="31" name="Text Box 60"/>
          <p:cNvSpPr txBox="1">
            <a:spLocks noChangeArrowheads="1"/>
          </p:cNvSpPr>
          <p:nvPr/>
        </p:nvSpPr>
        <p:spPr bwMode="auto">
          <a:xfrm>
            <a:off x="5458925" y="6374837"/>
            <a:ext cx="7010400" cy="76200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200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</a:t>
            </a:r>
          </a:p>
          <a:p>
            <a:pPr eaLnBrk="1" hangingPunct="1"/>
            <a:r>
              <a:rPr lang="en-US" sz="200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</a:p>
        </p:txBody>
      </p:sp>
      <p:sp>
        <p:nvSpPr>
          <p:cNvPr id="32" name="Text Box 61"/>
          <p:cNvSpPr txBox="1">
            <a:spLocks noChangeArrowheads="1"/>
          </p:cNvSpPr>
          <p:nvPr/>
        </p:nvSpPr>
        <p:spPr bwMode="auto">
          <a:xfrm>
            <a:off x="5268627" y="3564664"/>
            <a:ext cx="3625851" cy="2486091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0)</a:t>
            </a:r>
          </a:p>
        </p:txBody>
      </p:sp>
      <p:sp>
        <p:nvSpPr>
          <p:cNvPr id="33" name="Text Box 63"/>
          <p:cNvSpPr txBox="1">
            <a:spLocks noChangeArrowheads="1"/>
          </p:cNvSpPr>
          <p:nvPr/>
        </p:nvSpPr>
        <p:spPr bwMode="auto">
          <a:xfrm>
            <a:off x="5418176" y="4302722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</a:p>
        </p:txBody>
      </p:sp>
      <p:sp>
        <p:nvSpPr>
          <p:cNvPr id="34" name="Text Box 64"/>
          <p:cNvSpPr txBox="1">
            <a:spLocks noChangeArrowheads="1"/>
          </p:cNvSpPr>
          <p:nvPr/>
        </p:nvSpPr>
        <p:spPr bwMode="auto">
          <a:xfrm>
            <a:off x="5542042" y="4562098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  <p:sp>
        <p:nvSpPr>
          <p:cNvPr id="36" name="Line 67"/>
          <p:cNvSpPr>
            <a:spLocks noChangeShapeType="1"/>
          </p:cNvSpPr>
          <p:nvPr/>
        </p:nvSpPr>
        <p:spPr bwMode="auto">
          <a:xfrm>
            <a:off x="6189632" y="5701348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Line 73"/>
          <p:cNvSpPr>
            <a:spLocks noChangeShapeType="1"/>
          </p:cNvSpPr>
          <p:nvPr/>
        </p:nvSpPr>
        <p:spPr bwMode="auto">
          <a:xfrm>
            <a:off x="8018432" y="5701348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 Box 74"/>
          <p:cNvSpPr txBox="1">
            <a:spLocks noChangeArrowheads="1"/>
          </p:cNvSpPr>
          <p:nvPr/>
        </p:nvSpPr>
        <p:spPr bwMode="auto">
          <a:xfrm>
            <a:off x="8996076" y="3559963"/>
            <a:ext cx="3489325" cy="2490789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1)</a:t>
            </a:r>
            <a:endParaRPr lang="en-US" sz="48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Line 80"/>
          <p:cNvSpPr>
            <a:spLocks noChangeShapeType="1"/>
          </p:cNvSpPr>
          <p:nvPr/>
        </p:nvSpPr>
        <p:spPr bwMode="auto">
          <a:xfrm>
            <a:off x="9999632" y="5707855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Line 86"/>
          <p:cNvSpPr>
            <a:spLocks noChangeShapeType="1"/>
          </p:cNvSpPr>
          <p:nvPr/>
        </p:nvSpPr>
        <p:spPr bwMode="auto">
          <a:xfrm>
            <a:off x="11676032" y="5667551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Line 89"/>
          <p:cNvSpPr>
            <a:spLocks noChangeShapeType="1"/>
          </p:cNvSpPr>
          <p:nvPr/>
        </p:nvSpPr>
        <p:spPr bwMode="auto">
          <a:xfrm flipV="1">
            <a:off x="4823932" y="6160267"/>
            <a:ext cx="631827" cy="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Text Box 63"/>
          <p:cNvSpPr txBox="1">
            <a:spLocks noChangeArrowheads="1"/>
          </p:cNvSpPr>
          <p:nvPr/>
        </p:nvSpPr>
        <p:spPr bwMode="auto">
          <a:xfrm>
            <a:off x="9113971" y="4326708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</a:p>
        </p:txBody>
      </p:sp>
      <p:sp>
        <p:nvSpPr>
          <p:cNvPr id="54" name="Text Box 64"/>
          <p:cNvSpPr txBox="1">
            <a:spLocks noChangeArrowheads="1"/>
          </p:cNvSpPr>
          <p:nvPr/>
        </p:nvSpPr>
        <p:spPr bwMode="auto">
          <a:xfrm>
            <a:off x="9237836" y="4586084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  <p:sp>
        <p:nvSpPr>
          <p:cNvPr id="55" name="Text Box 63"/>
          <p:cNvSpPr txBox="1">
            <a:spLocks noChangeArrowheads="1"/>
          </p:cNvSpPr>
          <p:nvPr/>
        </p:nvSpPr>
        <p:spPr bwMode="auto">
          <a:xfrm>
            <a:off x="7186456" y="4302722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</a:p>
        </p:txBody>
      </p:sp>
      <p:sp>
        <p:nvSpPr>
          <p:cNvPr id="56" name="Text Box 64"/>
          <p:cNvSpPr txBox="1">
            <a:spLocks noChangeArrowheads="1"/>
          </p:cNvSpPr>
          <p:nvPr/>
        </p:nvSpPr>
        <p:spPr bwMode="auto">
          <a:xfrm>
            <a:off x="7310322" y="4562098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  <p:sp>
        <p:nvSpPr>
          <p:cNvPr id="57" name="Text Box 63"/>
          <p:cNvSpPr txBox="1">
            <a:spLocks noChangeArrowheads="1"/>
          </p:cNvSpPr>
          <p:nvPr/>
        </p:nvSpPr>
        <p:spPr bwMode="auto">
          <a:xfrm>
            <a:off x="10850595" y="4302722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</a:p>
        </p:txBody>
      </p:sp>
      <p:sp>
        <p:nvSpPr>
          <p:cNvPr id="58" name="Text Box 64"/>
          <p:cNvSpPr txBox="1">
            <a:spLocks noChangeArrowheads="1"/>
          </p:cNvSpPr>
          <p:nvPr/>
        </p:nvSpPr>
        <p:spPr bwMode="auto">
          <a:xfrm>
            <a:off x="10974463" y="4562098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</p:spTree>
    <p:extLst>
      <p:ext uri="{BB962C8B-B14F-4D97-AF65-F5344CB8AC3E}">
        <p14:creationId xmlns:p14="http://schemas.microsoft.com/office/powerpoint/2010/main" val="1546261700"/>
      </p:ext>
    </p:extLst>
  </p:cSld>
  <p:clrMapOvr>
    <a:masterClrMapping/>
  </p:clrMapOvr>
  <p:transition advTm="91118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Title 3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333" dirty="0"/>
              <a:t>CUDA Device Memory Management API functions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>
          <a:xfrm>
            <a:off x="12620853" y="2184401"/>
            <a:ext cx="8511947" cy="10730451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 err="1"/>
              <a:t>cudaMalloc</a:t>
            </a:r>
            <a:r>
              <a:rPr lang="en-US" dirty="0"/>
              <a:t>()</a:t>
            </a:r>
          </a:p>
          <a:p>
            <a:pPr lvl="1" eaLnBrk="1" hangingPunct="1">
              <a:defRPr/>
            </a:pPr>
            <a:r>
              <a:rPr lang="en-US" dirty="0"/>
              <a:t>Allocates an object in the device </a:t>
            </a:r>
            <a:r>
              <a:rPr lang="en-US" u="sng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global memory</a:t>
            </a:r>
          </a:p>
          <a:p>
            <a:pPr lvl="1" eaLnBrk="1" hangingPunct="1">
              <a:defRPr/>
            </a:pPr>
            <a:r>
              <a:rPr lang="en-US" dirty="0"/>
              <a:t>Two parameters</a:t>
            </a:r>
          </a:p>
          <a:p>
            <a:pPr lvl="2" eaLnBrk="1" hangingPunct="1">
              <a:defRPr/>
            </a:pPr>
            <a:r>
              <a:rPr lang="en-US" sz="3200" b="1" dirty="0"/>
              <a:t>Address of a pointe</a:t>
            </a:r>
            <a:r>
              <a:rPr lang="en-US" sz="3200" dirty="0"/>
              <a:t>r to the allocated object</a:t>
            </a:r>
          </a:p>
          <a:p>
            <a:pPr lvl="2" eaLnBrk="1" hangingPunct="1">
              <a:defRPr/>
            </a:pPr>
            <a:r>
              <a:rPr lang="en-US" sz="3200" b="1" dirty="0"/>
              <a:t>Size of</a:t>
            </a:r>
            <a:r>
              <a:rPr lang="en-US" sz="3200" dirty="0"/>
              <a:t> allocated object in terms of bytes</a:t>
            </a:r>
          </a:p>
          <a:p>
            <a:pPr eaLnBrk="1" hangingPunct="1">
              <a:defRPr/>
            </a:pPr>
            <a:r>
              <a:rPr lang="en-US" dirty="0" err="1"/>
              <a:t>cudaFree</a:t>
            </a:r>
            <a:r>
              <a:rPr lang="en-US" dirty="0"/>
              <a:t>()</a:t>
            </a:r>
          </a:p>
          <a:p>
            <a:pPr lvl="1" eaLnBrk="1" hangingPunct="1">
              <a:defRPr/>
            </a:pPr>
            <a:r>
              <a:rPr lang="en-US" dirty="0"/>
              <a:t>Frees object from device global memory</a:t>
            </a:r>
          </a:p>
          <a:p>
            <a:pPr lvl="1" eaLnBrk="1" hangingPunct="1">
              <a:defRPr/>
            </a:pPr>
            <a:r>
              <a:rPr lang="en-US" dirty="0"/>
              <a:t>One parameter</a:t>
            </a:r>
          </a:p>
          <a:p>
            <a:pPr lvl="2" eaLnBrk="1" hangingPunct="1">
              <a:defRPr/>
            </a:pPr>
            <a:r>
              <a:rPr lang="en-US" sz="3200" b="1" dirty="0"/>
              <a:t>Pointer </a:t>
            </a:r>
            <a:r>
              <a:rPr lang="en-US" sz="3200" dirty="0"/>
              <a:t>to freed object</a:t>
            </a:r>
          </a:p>
        </p:txBody>
      </p:sp>
      <p:sp>
        <p:nvSpPr>
          <p:cNvPr id="24" name="Text Box 88"/>
          <p:cNvSpPr txBox="1">
            <a:spLocks noChangeArrowheads="1"/>
          </p:cNvSpPr>
          <p:nvPr/>
        </p:nvSpPr>
        <p:spPr bwMode="auto">
          <a:xfrm>
            <a:off x="3757125" y="5655444"/>
            <a:ext cx="1266603" cy="1600200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endParaRPr lang="en-US" dirty="0">
              <a:solidFill>
                <a:srgbClr val="003300"/>
              </a:solidFill>
            </a:endParaRPr>
          </a:p>
          <a:p>
            <a:pPr eaLnBrk="1" hangingPunct="1"/>
            <a:r>
              <a:rPr lang="en-US" dirty="0">
                <a:solidFill>
                  <a:srgbClr val="003300"/>
                </a:solidFill>
              </a:rPr>
              <a:t>Host</a:t>
            </a:r>
          </a:p>
        </p:txBody>
      </p:sp>
      <p:sp>
        <p:nvSpPr>
          <p:cNvPr id="25" name="Text Box 57"/>
          <p:cNvSpPr txBox="1">
            <a:spLocks noChangeArrowheads="1"/>
          </p:cNvSpPr>
          <p:nvPr/>
        </p:nvSpPr>
        <p:spPr bwMode="auto">
          <a:xfrm>
            <a:off x="5141623" y="3048004"/>
            <a:ext cx="7415213" cy="4417197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(Device) Grid</a:t>
            </a:r>
          </a:p>
        </p:txBody>
      </p:sp>
      <p:sp>
        <p:nvSpPr>
          <p:cNvPr id="26" name="Text Box 60"/>
          <p:cNvSpPr txBox="1">
            <a:spLocks noChangeArrowheads="1"/>
          </p:cNvSpPr>
          <p:nvPr/>
        </p:nvSpPr>
        <p:spPr bwMode="auto">
          <a:xfrm>
            <a:off x="5458923" y="6374837"/>
            <a:ext cx="7010400" cy="76200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200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</a:t>
            </a:r>
          </a:p>
          <a:p>
            <a:pPr eaLnBrk="1" hangingPunct="1"/>
            <a:r>
              <a:rPr lang="en-US" sz="200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</a:p>
        </p:txBody>
      </p:sp>
      <p:sp>
        <p:nvSpPr>
          <p:cNvPr id="27" name="Text Box 61"/>
          <p:cNvSpPr txBox="1">
            <a:spLocks noChangeArrowheads="1"/>
          </p:cNvSpPr>
          <p:nvPr/>
        </p:nvSpPr>
        <p:spPr bwMode="auto">
          <a:xfrm>
            <a:off x="5268624" y="3564664"/>
            <a:ext cx="3625851" cy="2486091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0)</a:t>
            </a:r>
          </a:p>
        </p:txBody>
      </p:sp>
      <p:sp>
        <p:nvSpPr>
          <p:cNvPr id="28" name="Text Box 63"/>
          <p:cNvSpPr txBox="1">
            <a:spLocks noChangeArrowheads="1"/>
          </p:cNvSpPr>
          <p:nvPr/>
        </p:nvSpPr>
        <p:spPr bwMode="auto">
          <a:xfrm>
            <a:off x="5418173" y="4302722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</a:p>
        </p:txBody>
      </p:sp>
      <p:sp>
        <p:nvSpPr>
          <p:cNvPr id="29" name="Text Box 64"/>
          <p:cNvSpPr txBox="1">
            <a:spLocks noChangeArrowheads="1"/>
          </p:cNvSpPr>
          <p:nvPr/>
        </p:nvSpPr>
        <p:spPr bwMode="auto">
          <a:xfrm>
            <a:off x="5542039" y="4562098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  <p:sp>
        <p:nvSpPr>
          <p:cNvPr id="31" name="Line 67"/>
          <p:cNvSpPr>
            <a:spLocks noChangeShapeType="1"/>
          </p:cNvSpPr>
          <p:nvPr/>
        </p:nvSpPr>
        <p:spPr bwMode="auto">
          <a:xfrm>
            <a:off x="6189629" y="5701348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Line 73"/>
          <p:cNvSpPr>
            <a:spLocks noChangeShapeType="1"/>
          </p:cNvSpPr>
          <p:nvPr/>
        </p:nvSpPr>
        <p:spPr bwMode="auto">
          <a:xfrm>
            <a:off x="8018429" y="5701348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 Box 74"/>
          <p:cNvSpPr txBox="1">
            <a:spLocks noChangeArrowheads="1"/>
          </p:cNvSpPr>
          <p:nvPr/>
        </p:nvSpPr>
        <p:spPr bwMode="auto">
          <a:xfrm>
            <a:off x="8996074" y="3559963"/>
            <a:ext cx="3489325" cy="2490789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1)</a:t>
            </a:r>
            <a:endParaRPr lang="en-US" sz="48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Line 80"/>
          <p:cNvSpPr>
            <a:spLocks noChangeShapeType="1"/>
          </p:cNvSpPr>
          <p:nvPr/>
        </p:nvSpPr>
        <p:spPr bwMode="auto">
          <a:xfrm>
            <a:off x="9999629" y="5707855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Line 86"/>
          <p:cNvSpPr>
            <a:spLocks noChangeShapeType="1"/>
          </p:cNvSpPr>
          <p:nvPr/>
        </p:nvSpPr>
        <p:spPr bwMode="auto">
          <a:xfrm>
            <a:off x="11676029" y="5667551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Line 89"/>
          <p:cNvSpPr>
            <a:spLocks noChangeShapeType="1"/>
          </p:cNvSpPr>
          <p:nvPr/>
        </p:nvSpPr>
        <p:spPr bwMode="auto">
          <a:xfrm flipV="1">
            <a:off x="4823929" y="6160267"/>
            <a:ext cx="631827" cy="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 Box 63"/>
          <p:cNvSpPr txBox="1">
            <a:spLocks noChangeArrowheads="1"/>
          </p:cNvSpPr>
          <p:nvPr/>
        </p:nvSpPr>
        <p:spPr bwMode="auto">
          <a:xfrm>
            <a:off x="9113968" y="4326708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</a:p>
        </p:txBody>
      </p:sp>
      <p:sp>
        <p:nvSpPr>
          <p:cNvPr id="38" name="Text Box 64"/>
          <p:cNvSpPr txBox="1">
            <a:spLocks noChangeArrowheads="1"/>
          </p:cNvSpPr>
          <p:nvPr/>
        </p:nvSpPr>
        <p:spPr bwMode="auto">
          <a:xfrm>
            <a:off x="9237834" y="4586084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  <p:sp>
        <p:nvSpPr>
          <p:cNvPr id="39" name="Text Box 63"/>
          <p:cNvSpPr txBox="1">
            <a:spLocks noChangeArrowheads="1"/>
          </p:cNvSpPr>
          <p:nvPr/>
        </p:nvSpPr>
        <p:spPr bwMode="auto">
          <a:xfrm>
            <a:off x="7186453" y="4302722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</a:p>
        </p:txBody>
      </p:sp>
      <p:sp>
        <p:nvSpPr>
          <p:cNvPr id="40" name="Text Box 64"/>
          <p:cNvSpPr txBox="1">
            <a:spLocks noChangeArrowheads="1"/>
          </p:cNvSpPr>
          <p:nvPr/>
        </p:nvSpPr>
        <p:spPr bwMode="auto">
          <a:xfrm>
            <a:off x="7310319" y="4562098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  <p:sp>
        <p:nvSpPr>
          <p:cNvPr id="41" name="Text Box 63"/>
          <p:cNvSpPr txBox="1">
            <a:spLocks noChangeArrowheads="1"/>
          </p:cNvSpPr>
          <p:nvPr/>
        </p:nvSpPr>
        <p:spPr bwMode="auto">
          <a:xfrm>
            <a:off x="10850592" y="4302722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</a:p>
        </p:txBody>
      </p:sp>
      <p:sp>
        <p:nvSpPr>
          <p:cNvPr id="42" name="Text Box 64"/>
          <p:cNvSpPr txBox="1">
            <a:spLocks noChangeArrowheads="1"/>
          </p:cNvSpPr>
          <p:nvPr/>
        </p:nvSpPr>
        <p:spPr bwMode="auto">
          <a:xfrm>
            <a:off x="10974460" y="4562098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12029872" y="3403600"/>
            <a:ext cx="1625600" cy="3251200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251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7658">
        <p:fade/>
      </p:transition>
    </mc:Choice>
    <mc:Fallback xmlns="">
      <p:transition spd="med" advTm="97658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Title 39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sz="5600" dirty="0"/>
              <a:t>Host-Device Data Transfer API functions</a:t>
            </a:r>
          </a:p>
        </p:txBody>
      </p:sp>
      <p:sp>
        <p:nvSpPr>
          <p:cNvPr id="20485" name="Rectangle 3"/>
          <p:cNvSpPr>
            <a:spLocks noGrp="1" noChangeArrowheads="1"/>
          </p:cNvSpPr>
          <p:nvPr>
            <p:ph idx="1"/>
          </p:nvPr>
        </p:nvSpPr>
        <p:spPr>
          <a:xfrm>
            <a:off x="12598401" y="2159004"/>
            <a:ext cx="8258664" cy="10730451"/>
          </a:xfrm>
        </p:spPr>
        <p:txBody>
          <a:bodyPr>
            <a:normAutofit/>
          </a:bodyPr>
          <a:lstStyle/>
          <a:p>
            <a:pPr eaLnBrk="1" hangingPunct="1"/>
            <a:r>
              <a:rPr lang="en-US" sz="4400" dirty="0" err="1">
                <a:ea typeface="Times New Roman" pitchFamily="18" charset="0"/>
                <a:cs typeface="Courier New" pitchFamily="49" charset="0"/>
              </a:rPr>
              <a:t>cudaMemcpy</a:t>
            </a:r>
            <a:r>
              <a:rPr lang="en-US" sz="4400" dirty="0">
                <a:ea typeface="Times New Roman" pitchFamily="18" charset="0"/>
                <a:cs typeface="Courier New" pitchFamily="49" charset="0"/>
              </a:rPr>
              <a:t>()</a:t>
            </a:r>
          </a:p>
          <a:p>
            <a:pPr lvl="1" eaLnBrk="1" hangingPunct="1"/>
            <a:r>
              <a:rPr lang="en-US" sz="4000" dirty="0">
                <a:ea typeface="Times New Roman" pitchFamily="18" charset="0"/>
                <a:cs typeface="Courier New" pitchFamily="49" charset="0"/>
              </a:rPr>
              <a:t>memory data transfer</a:t>
            </a:r>
          </a:p>
          <a:p>
            <a:pPr lvl="1" eaLnBrk="1" hangingPunct="1"/>
            <a:r>
              <a:rPr lang="en-US" sz="4000" dirty="0">
                <a:ea typeface="Times New Roman" pitchFamily="18" charset="0"/>
                <a:cs typeface="Courier New" pitchFamily="49" charset="0"/>
              </a:rPr>
              <a:t>Requires four parameters</a:t>
            </a:r>
          </a:p>
          <a:p>
            <a:pPr lvl="2" eaLnBrk="1" hangingPunct="1"/>
            <a:r>
              <a:rPr lang="en-US" sz="4000" dirty="0">
                <a:ea typeface="Times New Roman" pitchFamily="18" charset="0"/>
                <a:cs typeface="Courier New" pitchFamily="49" charset="0"/>
              </a:rPr>
              <a:t>Pointer to destination </a:t>
            </a:r>
          </a:p>
          <a:p>
            <a:pPr lvl="2" eaLnBrk="1" hangingPunct="1"/>
            <a:r>
              <a:rPr lang="en-US" sz="4000" dirty="0">
                <a:ea typeface="Times New Roman" pitchFamily="18" charset="0"/>
                <a:cs typeface="Courier New" pitchFamily="49" charset="0"/>
              </a:rPr>
              <a:t>Pointer to source</a:t>
            </a:r>
          </a:p>
          <a:p>
            <a:pPr lvl="2" eaLnBrk="1" hangingPunct="1"/>
            <a:r>
              <a:rPr lang="en-US" sz="4000" dirty="0">
                <a:ea typeface="Times New Roman" pitchFamily="18" charset="0"/>
                <a:cs typeface="Courier New" pitchFamily="49" charset="0"/>
              </a:rPr>
              <a:t>Number of bytes copied</a:t>
            </a:r>
          </a:p>
          <a:p>
            <a:pPr lvl="2" eaLnBrk="1" hangingPunct="1"/>
            <a:r>
              <a:rPr lang="en-US" sz="4000" dirty="0">
                <a:ea typeface="Times New Roman" pitchFamily="18" charset="0"/>
                <a:cs typeface="Courier New" pitchFamily="49" charset="0"/>
              </a:rPr>
              <a:t>Type/Direction of transfer</a:t>
            </a:r>
          </a:p>
          <a:p>
            <a:pPr lvl="2" eaLnBrk="1" hangingPunct="1"/>
            <a:endParaRPr lang="en-US" sz="4400" dirty="0">
              <a:ea typeface="Times New Roman" pitchFamily="18" charset="0"/>
              <a:cs typeface="Courier New" pitchFamily="49" charset="0"/>
            </a:endParaRPr>
          </a:p>
          <a:p>
            <a:pPr lvl="1" eaLnBrk="1" hangingPunct="1"/>
            <a:r>
              <a:rPr lang="en-US" sz="4400" dirty="0">
                <a:ea typeface="Times New Roman" pitchFamily="18" charset="0"/>
                <a:cs typeface="Courier New" pitchFamily="49" charset="0"/>
              </a:rPr>
              <a:t>Transfer to device is asynchronous</a:t>
            </a:r>
          </a:p>
        </p:txBody>
      </p:sp>
      <p:sp>
        <p:nvSpPr>
          <p:cNvPr id="30" name="Text Box 88"/>
          <p:cNvSpPr txBox="1">
            <a:spLocks noChangeArrowheads="1"/>
          </p:cNvSpPr>
          <p:nvPr/>
        </p:nvSpPr>
        <p:spPr bwMode="auto">
          <a:xfrm>
            <a:off x="3757011" y="5655444"/>
            <a:ext cx="1266603" cy="1600200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endParaRPr lang="en-US" dirty="0">
              <a:solidFill>
                <a:srgbClr val="003300"/>
              </a:solidFill>
            </a:endParaRPr>
          </a:p>
          <a:p>
            <a:pPr eaLnBrk="1" hangingPunct="1"/>
            <a:r>
              <a:rPr lang="en-US" dirty="0">
                <a:solidFill>
                  <a:srgbClr val="003300"/>
                </a:solidFill>
              </a:rPr>
              <a:t>Host</a:t>
            </a:r>
          </a:p>
        </p:txBody>
      </p:sp>
      <p:sp>
        <p:nvSpPr>
          <p:cNvPr id="31" name="Text Box 57"/>
          <p:cNvSpPr txBox="1">
            <a:spLocks noChangeArrowheads="1"/>
          </p:cNvSpPr>
          <p:nvPr/>
        </p:nvSpPr>
        <p:spPr bwMode="auto">
          <a:xfrm>
            <a:off x="5141508" y="3048004"/>
            <a:ext cx="7415213" cy="4417197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(Device) Grid</a:t>
            </a:r>
          </a:p>
        </p:txBody>
      </p:sp>
      <p:sp>
        <p:nvSpPr>
          <p:cNvPr id="32" name="Text Box 60"/>
          <p:cNvSpPr txBox="1">
            <a:spLocks noChangeArrowheads="1"/>
          </p:cNvSpPr>
          <p:nvPr/>
        </p:nvSpPr>
        <p:spPr bwMode="auto">
          <a:xfrm>
            <a:off x="5458808" y="6374837"/>
            <a:ext cx="7010400" cy="76200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200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</a:t>
            </a:r>
          </a:p>
          <a:p>
            <a:pPr eaLnBrk="1" hangingPunct="1"/>
            <a:r>
              <a:rPr lang="en-US" sz="200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</a:p>
        </p:txBody>
      </p:sp>
      <p:sp>
        <p:nvSpPr>
          <p:cNvPr id="33" name="Text Box 61"/>
          <p:cNvSpPr txBox="1">
            <a:spLocks noChangeArrowheads="1"/>
          </p:cNvSpPr>
          <p:nvPr/>
        </p:nvSpPr>
        <p:spPr bwMode="auto">
          <a:xfrm>
            <a:off x="5268509" y="3564664"/>
            <a:ext cx="3625851" cy="2486091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0)</a:t>
            </a:r>
          </a:p>
        </p:txBody>
      </p:sp>
      <p:sp>
        <p:nvSpPr>
          <p:cNvPr id="34" name="Text Box 63"/>
          <p:cNvSpPr txBox="1">
            <a:spLocks noChangeArrowheads="1"/>
          </p:cNvSpPr>
          <p:nvPr/>
        </p:nvSpPr>
        <p:spPr bwMode="auto">
          <a:xfrm>
            <a:off x="5418059" y="4302722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</a:p>
        </p:txBody>
      </p:sp>
      <p:sp>
        <p:nvSpPr>
          <p:cNvPr id="35" name="Text Box 64"/>
          <p:cNvSpPr txBox="1">
            <a:spLocks noChangeArrowheads="1"/>
          </p:cNvSpPr>
          <p:nvPr/>
        </p:nvSpPr>
        <p:spPr bwMode="auto">
          <a:xfrm>
            <a:off x="5541924" y="4562098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  <p:sp>
        <p:nvSpPr>
          <p:cNvPr id="36" name="Line 67"/>
          <p:cNvSpPr>
            <a:spLocks noChangeShapeType="1"/>
          </p:cNvSpPr>
          <p:nvPr/>
        </p:nvSpPr>
        <p:spPr bwMode="auto">
          <a:xfrm>
            <a:off x="6189515" y="5701348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Line 73"/>
          <p:cNvSpPr>
            <a:spLocks noChangeShapeType="1"/>
          </p:cNvSpPr>
          <p:nvPr/>
        </p:nvSpPr>
        <p:spPr bwMode="auto">
          <a:xfrm>
            <a:off x="8018315" y="5701348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 Box 74"/>
          <p:cNvSpPr txBox="1">
            <a:spLocks noChangeArrowheads="1"/>
          </p:cNvSpPr>
          <p:nvPr/>
        </p:nvSpPr>
        <p:spPr bwMode="auto">
          <a:xfrm>
            <a:off x="8995959" y="3559963"/>
            <a:ext cx="3489325" cy="2490789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1)</a:t>
            </a:r>
            <a:endParaRPr lang="en-US" sz="48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Line 80"/>
          <p:cNvSpPr>
            <a:spLocks noChangeShapeType="1"/>
          </p:cNvSpPr>
          <p:nvPr/>
        </p:nvSpPr>
        <p:spPr bwMode="auto">
          <a:xfrm>
            <a:off x="9999515" y="5707855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Line 86"/>
          <p:cNvSpPr>
            <a:spLocks noChangeShapeType="1"/>
          </p:cNvSpPr>
          <p:nvPr/>
        </p:nvSpPr>
        <p:spPr bwMode="auto">
          <a:xfrm>
            <a:off x="11675915" y="5667551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Line 89"/>
          <p:cNvSpPr>
            <a:spLocks noChangeShapeType="1"/>
          </p:cNvSpPr>
          <p:nvPr/>
        </p:nvSpPr>
        <p:spPr bwMode="auto">
          <a:xfrm flipV="1">
            <a:off x="4823815" y="6160267"/>
            <a:ext cx="631827" cy="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 Box 63"/>
          <p:cNvSpPr txBox="1">
            <a:spLocks noChangeArrowheads="1"/>
          </p:cNvSpPr>
          <p:nvPr/>
        </p:nvSpPr>
        <p:spPr bwMode="auto">
          <a:xfrm>
            <a:off x="9113853" y="4326708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</a:p>
        </p:txBody>
      </p:sp>
      <p:sp>
        <p:nvSpPr>
          <p:cNvPr id="43" name="Text Box 64"/>
          <p:cNvSpPr txBox="1">
            <a:spLocks noChangeArrowheads="1"/>
          </p:cNvSpPr>
          <p:nvPr/>
        </p:nvSpPr>
        <p:spPr bwMode="auto">
          <a:xfrm>
            <a:off x="9237719" y="4586084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  <p:sp>
        <p:nvSpPr>
          <p:cNvPr id="44" name="Text Box 63"/>
          <p:cNvSpPr txBox="1">
            <a:spLocks noChangeArrowheads="1"/>
          </p:cNvSpPr>
          <p:nvPr/>
        </p:nvSpPr>
        <p:spPr bwMode="auto">
          <a:xfrm>
            <a:off x="7186339" y="4302722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</a:p>
        </p:txBody>
      </p:sp>
      <p:sp>
        <p:nvSpPr>
          <p:cNvPr id="45" name="Text Box 64"/>
          <p:cNvSpPr txBox="1">
            <a:spLocks noChangeArrowheads="1"/>
          </p:cNvSpPr>
          <p:nvPr/>
        </p:nvSpPr>
        <p:spPr bwMode="auto">
          <a:xfrm>
            <a:off x="7310204" y="4562098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  <p:sp>
        <p:nvSpPr>
          <p:cNvPr id="46" name="Text Box 63"/>
          <p:cNvSpPr txBox="1">
            <a:spLocks noChangeArrowheads="1"/>
          </p:cNvSpPr>
          <p:nvPr/>
        </p:nvSpPr>
        <p:spPr bwMode="auto">
          <a:xfrm>
            <a:off x="10850477" y="4302722"/>
            <a:ext cx="1618731" cy="1340845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29260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20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</a:p>
        </p:txBody>
      </p:sp>
      <p:sp>
        <p:nvSpPr>
          <p:cNvPr id="47" name="Text Box 64"/>
          <p:cNvSpPr txBox="1">
            <a:spLocks noChangeArrowheads="1"/>
          </p:cNvSpPr>
          <p:nvPr/>
        </p:nvSpPr>
        <p:spPr bwMode="auto">
          <a:xfrm>
            <a:off x="10974346" y="4562098"/>
            <a:ext cx="1416045" cy="468829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2000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</a:p>
        </p:txBody>
      </p:sp>
      <p:sp>
        <p:nvSpPr>
          <p:cNvPr id="2" name="Oval 1"/>
          <p:cNvSpPr/>
          <p:nvPr/>
        </p:nvSpPr>
        <p:spPr>
          <a:xfrm>
            <a:off x="4433283" y="5643565"/>
            <a:ext cx="1371600" cy="914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141009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3466">
        <p:fade/>
      </p:transition>
    </mc:Choice>
    <mc:Fallback xmlns="">
      <p:transition spd="med" advTm="123466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6384" y="369554"/>
            <a:ext cx="22169120" cy="1446550"/>
          </a:xfrm>
        </p:spPr>
        <p:txBody>
          <a:bodyPr>
            <a:normAutofit/>
          </a:bodyPr>
          <a:lstStyle/>
          <a:p>
            <a:r>
              <a:rPr lang="en-US" dirty="0"/>
              <a:t>Vector Addition Host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en-US" sz="3600" dirty="0"/>
              <a:t>void </a:t>
            </a:r>
            <a:r>
              <a:rPr lang="en-US" sz="3600" dirty="0" err="1"/>
              <a:t>vecAdd</a:t>
            </a:r>
            <a:r>
              <a:rPr lang="en-US" sz="3600" dirty="0"/>
              <a:t>(float *</a:t>
            </a:r>
            <a:r>
              <a:rPr lang="en-US" sz="3600" dirty="0" err="1"/>
              <a:t>h_A</a:t>
            </a:r>
            <a:r>
              <a:rPr lang="en-US" sz="3600" dirty="0"/>
              <a:t>, float *</a:t>
            </a:r>
            <a:r>
              <a:rPr lang="en-US" sz="3600" dirty="0" err="1"/>
              <a:t>h_B</a:t>
            </a:r>
            <a:r>
              <a:rPr lang="en-US" sz="3600" dirty="0"/>
              <a:t>, float *</a:t>
            </a:r>
            <a:r>
              <a:rPr lang="en-US" sz="3600" dirty="0" err="1"/>
              <a:t>h_C</a:t>
            </a:r>
            <a:r>
              <a:rPr lang="en-US" sz="3600" dirty="0"/>
              <a:t>, </a:t>
            </a:r>
            <a:r>
              <a:rPr lang="en-US" sz="3600" dirty="0" err="1"/>
              <a:t>int</a:t>
            </a:r>
            <a:r>
              <a:rPr lang="en-US" sz="3600" dirty="0"/>
              <a:t> n)</a:t>
            </a:r>
          </a:p>
          <a:p>
            <a:pPr marL="0" indent="0">
              <a:buNone/>
              <a:defRPr/>
            </a:pPr>
            <a:r>
              <a:rPr lang="en-US" sz="3600" dirty="0"/>
              <a:t>{</a:t>
            </a:r>
          </a:p>
          <a:p>
            <a:pPr marL="0" indent="0">
              <a:buNone/>
              <a:defRPr/>
            </a:pPr>
            <a:r>
              <a:rPr lang="en-US" sz="3600" dirty="0"/>
              <a:t>    </a:t>
            </a:r>
            <a:r>
              <a:rPr lang="en-US" sz="3600" dirty="0" err="1"/>
              <a:t>int</a:t>
            </a:r>
            <a:r>
              <a:rPr lang="en-US" sz="3600" dirty="0"/>
              <a:t> size = n * </a:t>
            </a:r>
            <a:r>
              <a:rPr lang="en-US" sz="3600" dirty="0" err="1"/>
              <a:t>sizeof</a:t>
            </a:r>
            <a:r>
              <a:rPr lang="en-US" sz="3600" dirty="0"/>
              <a:t>(float); float *</a:t>
            </a:r>
            <a:r>
              <a:rPr lang="en-US" sz="3600" dirty="0" err="1"/>
              <a:t>d_A</a:t>
            </a:r>
            <a:r>
              <a:rPr lang="en-US" sz="3600" dirty="0"/>
              <a:t>, *</a:t>
            </a:r>
            <a:r>
              <a:rPr lang="en-US" sz="3600" dirty="0" err="1"/>
              <a:t>d_B</a:t>
            </a:r>
            <a:r>
              <a:rPr lang="en-US" sz="3600" dirty="0"/>
              <a:t>, *</a:t>
            </a:r>
            <a:r>
              <a:rPr lang="en-US" sz="3600" dirty="0" err="1"/>
              <a:t>d_C</a:t>
            </a:r>
            <a:r>
              <a:rPr lang="en-US" sz="3600" dirty="0"/>
              <a:t>;</a:t>
            </a:r>
          </a:p>
          <a:p>
            <a:pPr>
              <a:defRPr/>
            </a:pPr>
            <a:endParaRPr lang="en-US" sz="3600" dirty="0"/>
          </a:p>
          <a:p>
            <a:pPr marL="0" indent="0">
              <a:buNone/>
              <a:defRPr/>
            </a:pPr>
            <a:r>
              <a:rPr lang="en-US" sz="3600" dirty="0"/>
              <a:t>    </a:t>
            </a:r>
            <a:r>
              <a:rPr lang="en-US" sz="3600" dirty="0" err="1"/>
              <a:t>cudaMalloc</a:t>
            </a:r>
            <a:r>
              <a:rPr lang="en-US" sz="3600" dirty="0"/>
              <a:t>((void **) &amp;</a:t>
            </a:r>
            <a:r>
              <a:rPr lang="en-US" sz="3600" dirty="0" err="1"/>
              <a:t>d_A</a:t>
            </a:r>
            <a:r>
              <a:rPr lang="en-US" sz="3600" dirty="0"/>
              <a:t>, size);    </a:t>
            </a:r>
          </a:p>
          <a:p>
            <a:pPr marL="0" indent="0">
              <a:buNone/>
              <a:defRPr/>
            </a:pPr>
            <a:r>
              <a:rPr lang="en-US" sz="3600" b="1" dirty="0"/>
              <a:t>    </a:t>
            </a:r>
            <a:r>
              <a:rPr lang="en-US" sz="3600" b="1" dirty="0" err="1"/>
              <a:t>cudaMemcpy</a:t>
            </a:r>
            <a:r>
              <a:rPr lang="en-US" sz="3600" b="1" dirty="0"/>
              <a:t>(</a:t>
            </a:r>
            <a:r>
              <a:rPr lang="en-US" sz="3600" b="1" dirty="0" err="1"/>
              <a:t>d_A</a:t>
            </a:r>
            <a:r>
              <a:rPr lang="en-US" sz="3600" b="1" dirty="0"/>
              <a:t>, </a:t>
            </a:r>
            <a:r>
              <a:rPr lang="en-US" sz="3600" b="1" dirty="0" err="1"/>
              <a:t>h_A</a:t>
            </a:r>
            <a:r>
              <a:rPr lang="en-US" sz="3600" b="1" dirty="0"/>
              <a:t>, size, </a:t>
            </a:r>
            <a:r>
              <a:rPr lang="en-US" sz="3600" b="1" dirty="0" err="1"/>
              <a:t>cudaMemcpyHostToDevice</a:t>
            </a:r>
            <a:r>
              <a:rPr lang="en-US" sz="3600" b="1" dirty="0"/>
              <a:t>);</a:t>
            </a:r>
          </a:p>
          <a:p>
            <a:pPr marL="0" indent="0">
              <a:buNone/>
              <a:defRPr/>
            </a:pPr>
            <a:r>
              <a:rPr lang="en-US" sz="3600" dirty="0"/>
              <a:t>     </a:t>
            </a:r>
            <a:r>
              <a:rPr lang="en-US" sz="3600" dirty="0" err="1"/>
              <a:t>cudaMalloc</a:t>
            </a:r>
            <a:r>
              <a:rPr lang="en-US" sz="3600" dirty="0"/>
              <a:t>((void **) &amp;</a:t>
            </a:r>
            <a:r>
              <a:rPr lang="en-US" sz="3600" dirty="0" err="1"/>
              <a:t>d_B</a:t>
            </a:r>
            <a:r>
              <a:rPr lang="en-US" sz="3600" dirty="0"/>
              <a:t>, size);</a:t>
            </a:r>
          </a:p>
          <a:p>
            <a:pPr marL="0" indent="0">
              <a:buNone/>
              <a:defRPr/>
            </a:pPr>
            <a:r>
              <a:rPr lang="en-US" sz="3600" b="1" dirty="0"/>
              <a:t>     </a:t>
            </a:r>
            <a:r>
              <a:rPr lang="en-US" sz="3600" b="1" dirty="0" err="1"/>
              <a:t>cudaMemcpy</a:t>
            </a:r>
            <a:r>
              <a:rPr lang="en-US" sz="3600" b="1" dirty="0"/>
              <a:t>(</a:t>
            </a:r>
            <a:r>
              <a:rPr lang="en-US" sz="3600" b="1" dirty="0" err="1"/>
              <a:t>d_B</a:t>
            </a:r>
            <a:r>
              <a:rPr lang="en-US" sz="3600" b="1" dirty="0"/>
              <a:t>, </a:t>
            </a:r>
            <a:r>
              <a:rPr lang="en-US" sz="3600" b="1" dirty="0" err="1"/>
              <a:t>h_B</a:t>
            </a:r>
            <a:r>
              <a:rPr lang="en-US" sz="3600" b="1" dirty="0"/>
              <a:t>, size, </a:t>
            </a:r>
            <a:r>
              <a:rPr lang="en-US" sz="3600" b="1" dirty="0" err="1"/>
              <a:t>cudaMemcpyHostToDevice</a:t>
            </a:r>
            <a:r>
              <a:rPr lang="en-US" sz="3600" b="1" dirty="0"/>
              <a:t>);</a:t>
            </a:r>
            <a:endParaRPr lang="en-US" sz="3600" dirty="0"/>
          </a:p>
          <a:p>
            <a:pPr marL="0" indent="0">
              <a:buNone/>
              <a:defRPr/>
            </a:pPr>
            <a:r>
              <a:rPr lang="en-US" sz="3600" dirty="0"/>
              <a:t>     </a:t>
            </a:r>
            <a:r>
              <a:rPr lang="en-US" sz="3600" dirty="0" err="1"/>
              <a:t>cudaMalloc</a:t>
            </a:r>
            <a:r>
              <a:rPr lang="en-US" sz="3600" dirty="0"/>
              <a:t>((void **) &amp;</a:t>
            </a:r>
            <a:r>
              <a:rPr lang="en-US" sz="3600" dirty="0" err="1"/>
              <a:t>d_C</a:t>
            </a:r>
            <a:r>
              <a:rPr lang="en-US" sz="3600" dirty="0"/>
              <a:t>, size);</a:t>
            </a:r>
          </a:p>
          <a:p>
            <a:pPr marL="0" indent="0">
              <a:buNone/>
              <a:defRPr/>
            </a:pPr>
            <a:endParaRPr lang="en-US" sz="3600" dirty="0"/>
          </a:p>
          <a:p>
            <a:pPr marL="0" indent="0">
              <a:buNone/>
              <a:defRPr/>
            </a:pPr>
            <a:r>
              <a:rPr lang="en-US" sz="3600" dirty="0"/>
              <a:t>     // Kernel invocation code – to be shown later</a:t>
            </a:r>
          </a:p>
          <a:p>
            <a:pPr marL="0" indent="0">
              <a:buNone/>
              <a:defRPr/>
            </a:pPr>
            <a:endParaRPr lang="en-US" sz="3600" dirty="0"/>
          </a:p>
          <a:p>
            <a:pPr marL="0" indent="0">
              <a:buNone/>
              <a:defRPr/>
            </a:pPr>
            <a:r>
              <a:rPr lang="en-US" sz="3600" b="1" dirty="0"/>
              <a:t>     </a:t>
            </a:r>
            <a:r>
              <a:rPr lang="en-US" sz="3600" b="1" dirty="0" err="1"/>
              <a:t>cudaMemcpy</a:t>
            </a:r>
            <a:r>
              <a:rPr lang="en-US" sz="3600" b="1" dirty="0"/>
              <a:t>(</a:t>
            </a:r>
            <a:r>
              <a:rPr lang="en-US" sz="3600" b="1" dirty="0" err="1"/>
              <a:t>h_C</a:t>
            </a:r>
            <a:r>
              <a:rPr lang="en-US" sz="3600" b="1" dirty="0"/>
              <a:t>, </a:t>
            </a:r>
            <a:r>
              <a:rPr lang="en-US" sz="3600" b="1" dirty="0" err="1"/>
              <a:t>d_C</a:t>
            </a:r>
            <a:r>
              <a:rPr lang="en-US" sz="3600" b="1" dirty="0"/>
              <a:t>, size, </a:t>
            </a:r>
            <a:r>
              <a:rPr lang="en-US" sz="3600" b="1" dirty="0" err="1"/>
              <a:t>cudaMemcpyDeviceToHost</a:t>
            </a:r>
            <a:r>
              <a:rPr lang="en-US" sz="3600" b="1" dirty="0"/>
              <a:t>);</a:t>
            </a:r>
            <a:endParaRPr lang="en-US" sz="3600" dirty="0"/>
          </a:p>
          <a:p>
            <a:pPr marL="0" indent="0">
              <a:buNone/>
              <a:defRPr/>
            </a:pPr>
            <a:r>
              <a:rPr lang="en-US" sz="3600" dirty="0"/>
              <a:t>     </a:t>
            </a:r>
            <a:r>
              <a:rPr lang="en-US" sz="3600" dirty="0" err="1"/>
              <a:t>cudaFree</a:t>
            </a:r>
            <a:r>
              <a:rPr lang="en-US" sz="3600" dirty="0"/>
              <a:t>(</a:t>
            </a:r>
            <a:r>
              <a:rPr lang="en-US" sz="3600" dirty="0" err="1"/>
              <a:t>d_A</a:t>
            </a:r>
            <a:r>
              <a:rPr lang="en-US" sz="3600" dirty="0"/>
              <a:t>); </a:t>
            </a:r>
            <a:r>
              <a:rPr lang="en-US" sz="3600" dirty="0" err="1"/>
              <a:t>cudaFree</a:t>
            </a:r>
            <a:r>
              <a:rPr lang="en-US" sz="3600" dirty="0"/>
              <a:t>(</a:t>
            </a:r>
            <a:r>
              <a:rPr lang="en-US" sz="3600" dirty="0" err="1"/>
              <a:t>d_B</a:t>
            </a:r>
            <a:r>
              <a:rPr lang="en-US" sz="3600" dirty="0"/>
              <a:t>); </a:t>
            </a:r>
            <a:r>
              <a:rPr lang="en-US" sz="3600" dirty="0" err="1"/>
              <a:t>cudaFree</a:t>
            </a:r>
            <a:r>
              <a:rPr lang="en-US" sz="3600" dirty="0"/>
              <a:t> (</a:t>
            </a:r>
            <a:r>
              <a:rPr lang="en-US" sz="3600" dirty="0" err="1"/>
              <a:t>d_C</a:t>
            </a:r>
            <a:r>
              <a:rPr lang="en-US" sz="3600" dirty="0"/>
              <a:t>);</a:t>
            </a:r>
          </a:p>
          <a:p>
            <a:pPr marL="0" indent="0">
              <a:buNone/>
              <a:defRPr/>
            </a:pPr>
            <a:r>
              <a:rPr lang="en-US" sz="3600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1506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9466564" y="12546555"/>
            <a:ext cx="3810000" cy="685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6AA3FA8-E247-4E98-848E-2BB16604A782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70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9059">
        <p:fade/>
      </p:transition>
    </mc:Choice>
    <mc:Fallback xmlns="">
      <p:transition spd="med" advTm="129059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53788"/>
            <a:ext cx="16459200" cy="2286000"/>
          </a:xfrm>
        </p:spPr>
        <p:txBody>
          <a:bodyPr/>
          <a:lstStyle/>
          <a:p>
            <a:r>
              <a:rPr lang="en-US" dirty="0"/>
              <a:t>“Early” GPU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590803"/>
            <a:ext cx="22250400" cy="905192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1981:  IBM PC Monochrome Display Adapter (2D)</a:t>
            </a:r>
          </a:p>
          <a:p>
            <a:pPr lvl="1"/>
            <a:r>
              <a:rPr lang="en-US" dirty="0"/>
              <a:t>1996:  3D graphics (e.g., 3dfx Voodoo)</a:t>
            </a:r>
          </a:p>
          <a:p>
            <a:pPr lvl="1"/>
            <a:r>
              <a:rPr lang="en-US" dirty="0"/>
              <a:t>1999:  register combiner (NVIDIA GeForce 256)</a:t>
            </a:r>
          </a:p>
          <a:p>
            <a:pPr lvl="1"/>
            <a:r>
              <a:rPr lang="en-US" dirty="0"/>
              <a:t>2001:  programmable </a:t>
            </a:r>
            <a:r>
              <a:rPr lang="en-US" dirty="0" err="1"/>
              <a:t>shaders</a:t>
            </a:r>
            <a:r>
              <a:rPr lang="en-US" dirty="0"/>
              <a:t> (NVIDIA GeForce 3)</a:t>
            </a:r>
          </a:p>
          <a:p>
            <a:pPr lvl="1"/>
            <a:r>
              <a:rPr lang="en-US" dirty="0"/>
              <a:t>2002:  floating-point (ATI Radeon 9700)</a:t>
            </a:r>
          </a:p>
          <a:p>
            <a:pPr lvl="1"/>
            <a:r>
              <a:rPr lang="en-US" dirty="0"/>
              <a:t>2005:  unified </a:t>
            </a:r>
            <a:r>
              <a:rPr lang="en-US" dirty="0" err="1"/>
              <a:t>shaders</a:t>
            </a:r>
            <a:r>
              <a:rPr lang="en-US" dirty="0"/>
              <a:t> (ATI R520 in Xbox 360)</a:t>
            </a:r>
          </a:p>
          <a:p>
            <a:pPr lvl="1"/>
            <a:r>
              <a:rPr lang="en-US" dirty="0"/>
              <a:t>2006:  compute (NVIDIA GeForce 8800)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828800" hangingPunct="1"/>
            <a:fld id="{F23EC47D-D5CA-A042-A8D0-C217E3EA6E2F}" type="slidenum">
              <a:rPr lang="en-US" b="0" kern="120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1828800" hangingPunct="1"/>
              <a:t>5</a:t>
            </a:fld>
            <a:endParaRPr lang="en-US" b="0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6093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 Practice, Check for API Errors in Host Code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68404" y="3265909"/>
            <a:ext cx="22108160" cy="107304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 err="1"/>
              <a:t>cudaError_t</a:t>
            </a:r>
            <a:r>
              <a:rPr lang="en-US" sz="4400" dirty="0"/>
              <a:t>  err = </a:t>
            </a:r>
            <a:r>
              <a:rPr lang="en-US" sz="4400" dirty="0" err="1"/>
              <a:t>cudaMalloc</a:t>
            </a:r>
            <a:r>
              <a:rPr lang="en-US" sz="4400" dirty="0"/>
              <a:t>((void **) &amp;</a:t>
            </a:r>
            <a:r>
              <a:rPr lang="en-US" sz="4400" dirty="0" err="1"/>
              <a:t>d_A</a:t>
            </a:r>
            <a:r>
              <a:rPr lang="en-US" sz="4400" dirty="0"/>
              <a:t>, size);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if (err != </a:t>
            </a:r>
            <a:r>
              <a:rPr lang="en-US" sz="4400" dirty="0" err="1"/>
              <a:t>cudaSuccess</a:t>
            </a:r>
            <a:r>
              <a:rPr lang="en-US" sz="4400" dirty="0"/>
              <a:t>)  {</a:t>
            </a:r>
          </a:p>
          <a:p>
            <a:pPr marL="0" indent="0">
              <a:buNone/>
            </a:pPr>
            <a:r>
              <a:rPr lang="en-US" sz="4400" dirty="0"/>
              <a:t>   </a:t>
            </a:r>
            <a:r>
              <a:rPr lang="en-US" sz="4400" dirty="0" err="1"/>
              <a:t>printf</a:t>
            </a:r>
            <a:r>
              <a:rPr lang="en-US" sz="4400" dirty="0"/>
              <a:t>(“%s in %s at line %d\n”,   </a:t>
            </a:r>
            <a:r>
              <a:rPr lang="en-US" sz="4400" dirty="0" err="1"/>
              <a:t>cudaGetErrorString</a:t>
            </a:r>
            <a:r>
              <a:rPr lang="en-US" sz="4400" dirty="0"/>
              <a:t>(err), __FILE__,</a:t>
            </a:r>
          </a:p>
          <a:p>
            <a:pPr marL="0" indent="0">
              <a:buNone/>
            </a:pPr>
            <a:r>
              <a:rPr lang="en-US" sz="4400" dirty="0"/>
              <a:t>   __LINE__);</a:t>
            </a:r>
          </a:p>
          <a:p>
            <a:pPr marL="0" indent="0">
              <a:buNone/>
            </a:pPr>
            <a:r>
              <a:rPr lang="en-US" sz="4400" dirty="0"/>
              <a:t>   exit(EXIT_FAILURE);</a:t>
            </a:r>
          </a:p>
          <a:p>
            <a:pPr marL="0" indent="0">
              <a:buNone/>
            </a:pPr>
            <a:r>
              <a:rPr lang="en-US" sz="4400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99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1982">
        <p:fade/>
      </p:transition>
    </mc:Choice>
    <mc:Fallback xmlns="">
      <p:transition spd="med" advTm="131982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8331200" y="9499600"/>
            <a:ext cx="11842880" cy="1169552"/>
          </a:xfrm>
        </p:spPr>
        <p:txBody>
          <a:bodyPr/>
          <a:lstStyle/>
          <a:p>
            <a:r>
              <a:rPr lang="en-US" sz="6400" dirty="0"/>
              <a:t>Threads and Kernel Functions</a:t>
            </a:r>
          </a:p>
        </p:txBody>
      </p:sp>
    </p:spTree>
    <p:extLst>
      <p:ext uri="{BB962C8B-B14F-4D97-AF65-F5344CB8AC3E}">
        <p14:creationId xmlns:p14="http://schemas.microsoft.com/office/powerpoint/2010/main" val="3307985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649">
        <p:fade/>
      </p:transition>
    </mc:Choice>
    <mc:Fallback xmlns="">
      <p:transition spd="med" advTm="10649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344" y="3208421"/>
            <a:ext cx="22139220" cy="9681034"/>
          </a:xfrm>
        </p:spPr>
        <p:txBody>
          <a:bodyPr>
            <a:normAutofit/>
          </a:bodyPr>
          <a:lstStyle/>
          <a:p>
            <a:r>
              <a:rPr lang="en-US" sz="4800" dirty="0"/>
              <a:t>To learn about CUDA threads, the main mechanism for exploiting of data parallelism</a:t>
            </a:r>
          </a:p>
          <a:p>
            <a:pPr lvl="1"/>
            <a:endParaRPr lang="en-US" sz="4400" dirty="0"/>
          </a:p>
          <a:p>
            <a:pPr lvl="1"/>
            <a:r>
              <a:rPr lang="en-US" sz="4400" dirty="0"/>
              <a:t>Hierarchical thread organization</a:t>
            </a:r>
          </a:p>
          <a:p>
            <a:pPr lvl="1"/>
            <a:r>
              <a:rPr lang="en-US" sz="4400" dirty="0"/>
              <a:t>Launching parallel execution</a:t>
            </a:r>
          </a:p>
          <a:p>
            <a:pPr lvl="1"/>
            <a:r>
              <a:rPr lang="en-US" sz="4400" dirty="0"/>
              <a:t>Thread index to data index mapping</a:t>
            </a:r>
          </a:p>
        </p:txBody>
      </p:sp>
    </p:spTree>
    <p:extLst>
      <p:ext uri="{BB962C8B-B14F-4D97-AF65-F5344CB8AC3E}">
        <p14:creationId xmlns:p14="http://schemas.microsoft.com/office/powerpoint/2010/main" val="70275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2110">
        <p:fade/>
      </p:transition>
    </mc:Choice>
    <mc:Fallback xmlns="">
      <p:transition spd="med" advTm="32110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8610595" y="389116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A[0]</a:t>
            </a:r>
          </a:p>
        </p:txBody>
      </p:sp>
      <p:sp>
        <p:nvSpPr>
          <p:cNvPr id="15363" name="TextBox 21"/>
          <p:cNvSpPr txBox="1">
            <a:spLocks noChangeArrowheads="1"/>
          </p:cNvSpPr>
          <p:nvPr/>
        </p:nvSpPr>
        <p:spPr bwMode="auto">
          <a:xfrm>
            <a:off x="5486400" y="4013202"/>
            <a:ext cx="27432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eaLnBrk="1" hangingPunct="1"/>
            <a:r>
              <a:rPr lang="en-US" sz="2800" dirty="0">
                <a:solidFill>
                  <a:schemeClr val="accent1"/>
                </a:solidFill>
              </a:rPr>
              <a:t>vector  A</a:t>
            </a:r>
          </a:p>
        </p:txBody>
      </p:sp>
      <p:sp>
        <p:nvSpPr>
          <p:cNvPr id="15364" name="TextBox 22"/>
          <p:cNvSpPr txBox="1">
            <a:spLocks noChangeArrowheads="1"/>
          </p:cNvSpPr>
          <p:nvPr/>
        </p:nvSpPr>
        <p:spPr bwMode="auto">
          <a:xfrm>
            <a:off x="5486400" y="5491359"/>
            <a:ext cx="27432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eaLnBrk="1" hangingPunct="1"/>
            <a:r>
              <a:rPr lang="en-US" sz="2800" dirty="0">
                <a:solidFill>
                  <a:schemeClr val="accent1"/>
                </a:solidFill>
              </a:rPr>
              <a:t>vector  B</a:t>
            </a:r>
          </a:p>
        </p:txBody>
      </p:sp>
      <p:sp>
        <p:nvSpPr>
          <p:cNvPr id="15365" name="TextBox 23"/>
          <p:cNvSpPr txBox="1">
            <a:spLocks noChangeArrowheads="1"/>
          </p:cNvSpPr>
          <p:nvPr/>
        </p:nvSpPr>
        <p:spPr bwMode="auto">
          <a:xfrm>
            <a:off x="5525291" y="8383983"/>
            <a:ext cx="27432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eaLnBrk="1" hangingPunct="1"/>
            <a:r>
              <a:rPr lang="en-US" sz="2800" dirty="0">
                <a:solidFill>
                  <a:schemeClr val="accent1"/>
                </a:solidFill>
              </a:rPr>
              <a:t>vector  C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0591795" y="389116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A[1]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2572995" y="389116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A[2]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6457605" y="389116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A[N-1]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610595" y="5377061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B[0]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0591795" y="5377061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B[1]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2572995" y="5377061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B[2]</a:t>
            </a:r>
          </a:p>
        </p:txBody>
      </p:sp>
      <p:sp>
        <p:nvSpPr>
          <p:cNvPr id="15375" name="TextBox 33"/>
          <p:cNvSpPr txBox="1">
            <a:spLocks noChangeArrowheads="1"/>
          </p:cNvSpPr>
          <p:nvPr/>
        </p:nvSpPr>
        <p:spPr bwMode="auto">
          <a:xfrm>
            <a:off x="15087496" y="4119760"/>
            <a:ext cx="5437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2800">
                <a:solidFill>
                  <a:schemeClr val="accent1"/>
                </a:solidFill>
              </a:rPr>
              <a:t>…</a:t>
            </a:r>
          </a:p>
        </p:txBody>
      </p:sp>
      <p:sp>
        <p:nvSpPr>
          <p:cNvPr id="15377" name="TextBox 35"/>
          <p:cNvSpPr txBox="1">
            <a:spLocks noChangeArrowheads="1"/>
          </p:cNvSpPr>
          <p:nvPr/>
        </p:nvSpPr>
        <p:spPr bwMode="auto">
          <a:xfrm>
            <a:off x="15087496" y="5491360"/>
            <a:ext cx="5437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2800">
                <a:solidFill>
                  <a:schemeClr val="accent1"/>
                </a:solidFill>
              </a:rPr>
              <a:t>…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6457605" y="5377061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B[N-1]</a:t>
            </a:r>
          </a:p>
        </p:txBody>
      </p:sp>
      <p:sp>
        <p:nvSpPr>
          <p:cNvPr id="38" name="Rectangle 37"/>
          <p:cNvSpPr/>
          <p:nvPr/>
        </p:nvSpPr>
        <p:spPr>
          <a:xfrm>
            <a:off x="8610595" y="823456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C[0]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0591795" y="823456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C[1]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2572995" y="823456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C[2]</a:t>
            </a:r>
          </a:p>
        </p:txBody>
      </p:sp>
      <p:sp>
        <p:nvSpPr>
          <p:cNvPr id="43" name="Rectangle 42"/>
          <p:cNvSpPr/>
          <p:nvPr/>
        </p:nvSpPr>
        <p:spPr>
          <a:xfrm>
            <a:off x="16457605" y="823456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C[N-1]</a:t>
            </a:r>
          </a:p>
        </p:txBody>
      </p:sp>
      <p:sp>
        <p:nvSpPr>
          <p:cNvPr id="15385" name="TextBox 43"/>
          <p:cNvSpPr txBox="1">
            <a:spLocks noChangeArrowheads="1"/>
          </p:cNvSpPr>
          <p:nvPr/>
        </p:nvSpPr>
        <p:spPr bwMode="auto">
          <a:xfrm>
            <a:off x="15087496" y="8463160"/>
            <a:ext cx="5437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2800">
                <a:solidFill>
                  <a:schemeClr val="accent1"/>
                </a:solidFill>
              </a:rPr>
              <a:t>…</a:t>
            </a:r>
          </a:p>
        </p:txBody>
      </p:sp>
      <p:sp>
        <p:nvSpPr>
          <p:cNvPr id="45" name="Oval 44"/>
          <p:cNvSpPr/>
          <p:nvPr/>
        </p:nvSpPr>
        <p:spPr>
          <a:xfrm>
            <a:off x="9067795" y="6862960"/>
            <a:ext cx="1066800" cy="800101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+</a:t>
            </a:r>
          </a:p>
        </p:txBody>
      </p:sp>
      <p:cxnSp>
        <p:nvCxnSpPr>
          <p:cNvPr id="47" name="Straight Arrow Connector 46"/>
          <p:cNvCxnSpPr>
            <a:endCxn id="45" idx="1"/>
          </p:cNvCxnSpPr>
          <p:nvPr/>
        </p:nvCxnSpPr>
        <p:spPr>
          <a:xfrm rot="16200000" flipH="1">
            <a:off x="8134745" y="5891015"/>
            <a:ext cx="2174083" cy="3176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45" idx="7"/>
          </p:cNvCxnSpPr>
          <p:nvPr/>
        </p:nvCxnSpPr>
        <p:spPr>
          <a:xfrm rot="5400000">
            <a:off x="9636520" y="6633966"/>
            <a:ext cx="688181" cy="3173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45" idx="4"/>
            <a:endCxn id="38" idx="0"/>
          </p:cNvCxnSpPr>
          <p:nvPr/>
        </p:nvCxnSpPr>
        <p:spPr>
          <a:xfrm rot="5400000">
            <a:off x="9315450" y="7948020"/>
            <a:ext cx="571501" cy="6349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11048995" y="6862960"/>
            <a:ext cx="1066800" cy="800101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+</a:t>
            </a: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 rot="16200000" flipH="1">
            <a:off x="10115945" y="5891015"/>
            <a:ext cx="2174083" cy="3176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endCxn id="52" idx="7"/>
          </p:cNvCxnSpPr>
          <p:nvPr/>
        </p:nvCxnSpPr>
        <p:spPr>
          <a:xfrm rot="5400000">
            <a:off x="11617720" y="6633966"/>
            <a:ext cx="688181" cy="3173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52" idx="4"/>
          </p:cNvCxnSpPr>
          <p:nvPr/>
        </p:nvCxnSpPr>
        <p:spPr>
          <a:xfrm rot="5400000">
            <a:off x="11296650" y="7948020"/>
            <a:ext cx="571501" cy="6349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13030195" y="6862960"/>
            <a:ext cx="1066800" cy="800101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+</a:t>
            </a:r>
          </a:p>
        </p:txBody>
      </p:sp>
      <p:cxnSp>
        <p:nvCxnSpPr>
          <p:cNvPr id="57" name="Straight Arrow Connector 56"/>
          <p:cNvCxnSpPr>
            <a:endCxn id="56" idx="1"/>
          </p:cNvCxnSpPr>
          <p:nvPr/>
        </p:nvCxnSpPr>
        <p:spPr>
          <a:xfrm rot="16200000" flipH="1">
            <a:off x="12097145" y="5891015"/>
            <a:ext cx="2174083" cy="3176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56" idx="7"/>
          </p:cNvCxnSpPr>
          <p:nvPr/>
        </p:nvCxnSpPr>
        <p:spPr>
          <a:xfrm rot="5400000">
            <a:off x="13598920" y="6633966"/>
            <a:ext cx="688181" cy="3173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6" idx="4"/>
          </p:cNvCxnSpPr>
          <p:nvPr/>
        </p:nvCxnSpPr>
        <p:spPr>
          <a:xfrm rot="5400000">
            <a:off x="13277850" y="7948020"/>
            <a:ext cx="571501" cy="6349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16914805" y="6862960"/>
            <a:ext cx="1066800" cy="800101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accent1"/>
                </a:solidFill>
              </a:rPr>
              <a:t>+</a:t>
            </a:r>
          </a:p>
        </p:txBody>
      </p:sp>
      <p:cxnSp>
        <p:nvCxnSpPr>
          <p:cNvPr id="69" name="Straight Arrow Connector 68"/>
          <p:cNvCxnSpPr>
            <a:endCxn id="68" idx="1"/>
          </p:cNvCxnSpPr>
          <p:nvPr/>
        </p:nvCxnSpPr>
        <p:spPr>
          <a:xfrm rot="16200000" flipH="1">
            <a:off x="15981756" y="5891015"/>
            <a:ext cx="2174083" cy="3176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endCxn id="68" idx="7"/>
          </p:cNvCxnSpPr>
          <p:nvPr/>
        </p:nvCxnSpPr>
        <p:spPr>
          <a:xfrm rot="5400000">
            <a:off x="17483531" y="6633966"/>
            <a:ext cx="688181" cy="3173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8" idx="4"/>
          </p:cNvCxnSpPr>
          <p:nvPr/>
        </p:nvCxnSpPr>
        <p:spPr>
          <a:xfrm rot="5400000">
            <a:off x="17162458" y="7948020"/>
            <a:ext cx="571501" cy="6349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10" name="Title 7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400" dirty="0">
                <a:solidFill>
                  <a:schemeClr val="accent1"/>
                </a:solidFill>
              </a:rPr>
              <a:t>Data Parallelism - Vector Addition Example</a:t>
            </a:r>
          </a:p>
        </p:txBody>
      </p:sp>
      <p:sp>
        <p:nvSpPr>
          <p:cNvPr id="15411" name="Slide Number Placeholder 71"/>
          <p:cNvSpPr>
            <a:spLocks noGrp="1"/>
          </p:cNvSpPr>
          <p:nvPr>
            <p:ph type="sldNum" sz="quarter" idx="4294967295"/>
          </p:nvPr>
        </p:nvSpPr>
        <p:spPr>
          <a:xfrm>
            <a:off x="14656989" y="13568560"/>
            <a:ext cx="3810000" cy="914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17D19AA-ECD4-4533-8333-298847C0F63B}" type="slidenum">
              <a:rPr lang="en-US" smtClean="0">
                <a:solidFill>
                  <a:schemeClr val="accent1"/>
                </a:solidFill>
              </a:rPr>
              <a:pPr>
                <a:defRPr/>
              </a:pPr>
              <a:t>53</a:t>
            </a:fld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3114246"/>
      </p:ext>
    </p:extLst>
  </p:cSld>
  <p:clrMapOvr>
    <a:masterClrMapping/>
  </p:clrMapOvr>
  <p:transition advTm="30528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</a:pPr>
            <a:r>
              <a:rPr lang="en-US" dirty="0">
                <a:solidFill>
                  <a:schemeClr val="accent1"/>
                </a:solidFill>
              </a:rPr>
              <a:t>CUDA Execution Model</a:t>
            </a:r>
          </a:p>
        </p:txBody>
      </p:sp>
      <p:sp>
        <p:nvSpPr>
          <p:cNvPr id="7172" name="Rectangle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11" indent="-914411"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endParaRPr lang="en-US" dirty="0"/>
          </a:p>
          <a:p>
            <a:pPr marL="0" indent="0">
              <a:buNone/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r>
              <a:rPr lang="en-US" dirty="0"/>
              <a:t>Heterogeneous host (CPU) + device (GPU) application C program</a:t>
            </a:r>
          </a:p>
          <a:p>
            <a:pPr marL="1946302" lvl="1" indent="-803287"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r>
              <a:rPr lang="en-US" sz="3200" dirty="0"/>
              <a:t>Serial parts in </a:t>
            </a:r>
            <a:r>
              <a:rPr lang="en-US" sz="3200" b="1" dirty="0"/>
              <a:t>host </a:t>
            </a:r>
            <a:r>
              <a:rPr lang="en-US" sz="3200" dirty="0"/>
              <a:t>C code</a:t>
            </a:r>
          </a:p>
          <a:p>
            <a:pPr marL="1946302" lvl="1" indent="-803287"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r>
              <a:rPr lang="en-US" sz="3200" dirty="0"/>
              <a:t>Parallel parts in </a:t>
            </a:r>
            <a:r>
              <a:rPr lang="en-US" sz="3200" b="1" dirty="0"/>
              <a:t>device</a:t>
            </a:r>
            <a:r>
              <a:rPr lang="en-US" sz="3200" dirty="0"/>
              <a:t> SPMD kernel code</a:t>
            </a:r>
          </a:p>
        </p:txBody>
      </p:sp>
      <p:sp>
        <p:nvSpPr>
          <p:cNvPr id="7173" name="Text Box 3"/>
          <p:cNvSpPr txBox="1">
            <a:spLocks noChangeArrowheads="1"/>
          </p:cNvSpPr>
          <p:nvPr/>
        </p:nvSpPr>
        <p:spPr bwMode="auto">
          <a:xfrm>
            <a:off x="10852151" y="5432510"/>
            <a:ext cx="4524376" cy="65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0000" tIns="93600" rIns="180000" bIns="936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>
              <a:lnSpc>
                <a:spcPct val="85000"/>
              </a:lnSpc>
              <a:spcBef>
                <a:spcPts val="451"/>
              </a:spcBef>
              <a:buClr>
                <a:srgbClr val="3333CC"/>
              </a:buClr>
            </a:pPr>
            <a:r>
              <a:rPr lang="en-US" sz="3600" dirty="0">
                <a:solidFill>
                  <a:srgbClr val="3333CC"/>
                </a:solidFill>
                <a:latin typeface="Arial" charset="0"/>
                <a:ea typeface="ＭＳ Ｐゴシック" pitchFamily="34" charset="-128"/>
              </a:rPr>
              <a:t>Serial Code (host)</a:t>
            </a:r>
            <a:r>
              <a:rPr lang="ar-SA" sz="3600" dirty="0">
                <a:solidFill>
                  <a:srgbClr val="3333CC"/>
                </a:solidFill>
                <a:latin typeface="Arial" charset="0"/>
                <a:ea typeface="ＭＳ Ｐゴシック" pitchFamily="34" charset="-128"/>
              </a:rPr>
              <a:t>‏</a:t>
            </a:r>
            <a:endParaRPr lang="en-US" sz="3600" dirty="0">
              <a:solidFill>
                <a:srgbClr val="3333CC"/>
              </a:solidFill>
              <a:latin typeface="Arial" charset="0"/>
              <a:ea typeface="ＭＳ Ｐゴシック" pitchFamily="34" charset="-128"/>
            </a:endParaRPr>
          </a:p>
        </p:txBody>
      </p:sp>
      <p:grpSp>
        <p:nvGrpSpPr>
          <p:cNvPr id="7174" name="Group 4"/>
          <p:cNvGrpSpPr>
            <a:grpSpLocks/>
          </p:cNvGrpSpPr>
          <p:nvPr/>
        </p:nvGrpSpPr>
        <p:grpSpPr bwMode="auto">
          <a:xfrm>
            <a:off x="11652251" y="6448190"/>
            <a:ext cx="7854949" cy="1252541"/>
            <a:chOff x="2817" y="2296"/>
            <a:chExt cx="2474" cy="526"/>
          </a:xfrm>
        </p:grpSpPr>
        <p:sp>
          <p:nvSpPr>
            <p:cNvPr id="7240" name="Rectangle 5"/>
            <p:cNvSpPr>
              <a:spLocks noChangeArrowheads="1"/>
            </p:cNvSpPr>
            <p:nvPr/>
          </p:nvSpPr>
          <p:spPr bwMode="auto">
            <a:xfrm>
              <a:off x="2817" y="2296"/>
              <a:ext cx="2474" cy="526"/>
            </a:xfrm>
            <a:prstGeom prst="rect">
              <a:avLst/>
            </a:prstGeom>
            <a:noFill/>
            <a:ln w="28440">
              <a:solidFill>
                <a:srgbClr val="00CC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3600">
                <a:solidFill>
                  <a:schemeClr val="accent1"/>
                </a:solidFill>
              </a:endParaRPr>
            </a:p>
          </p:txBody>
        </p:sp>
        <p:sp>
          <p:nvSpPr>
            <p:cNvPr id="7241" name="Text Box 6"/>
            <p:cNvSpPr txBox="1">
              <a:spLocks noChangeArrowheads="1"/>
            </p:cNvSpPr>
            <p:nvPr/>
          </p:nvSpPr>
          <p:spPr bwMode="auto">
            <a:xfrm>
              <a:off x="4431" y="2498"/>
              <a:ext cx="316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9pPr>
            </a:lstStyle>
            <a:p>
              <a:pPr algn="ctr" eaLnBrk="1" hangingPunct="1">
                <a:buFont typeface="Arial" charset="0"/>
                <a:buNone/>
              </a:pPr>
              <a:r>
                <a:rPr lang="en-US" sz="3600">
                  <a:solidFill>
                    <a:schemeClr val="accent1"/>
                  </a:solidFill>
                  <a:latin typeface="Arial" charset="0"/>
                  <a:ea typeface="ＭＳ Ｐゴシック" pitchFamily="34" charset="-128"/>
                </a:rPr>
                <a:t>. . .</a:t>
              </a:r>
            </a:p>
          </p:txBody>
        </p:sp>
        <p:grpSp>
          <p:nvGrpSpPr>
            <p:cNvPr id="7242" name="Group 7"/>
            <p:cNvGrpSpPr>
              <a:grpSpLocks/>
            </p:cNvGrpSpPr>
            <p:nvPr/>
          </p:nvGrpSpPr>
          <p:grpSpPr bwMode="auto">
            <a:xfrm>
              <a:off x="2872" y="2339"/>
              <a:ext cx="489" cy="440"/>
              <a:chOff x="2872" y="2339"/>
              <a:chExt cx="489" cy="440"/>
            </a:xfrm>
          </p:grpSpPr>
          <p:sp>
            <p:nvSpPr>
              <p:cNvPr id="7285" name="Text Box 8"/>
              <p:cNvSpPr txBox="1">
                <a:spLocks noChangeArrowheads="1"/>
              </p:cNvSpPr>
              <p:nvPr/>
            </p:nvSpPr>
            <p:spPr bwMode="auto">
              <a:xfrm>
                <a:off x="2872" y="2339"/>
                <a:ext cx="490" cy="441"/>
              </a:xfrm>
              <a:prstGeom prst="rect">
                <a:avLst/>
              </a:prstGeom>
              <a:noFill/>
              <a:ln w="19080">
                <a:solidFill>
                  <a:srgbClr val="00CC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9pPr>
              </a:lstStyle>
              <a:p>
                <a:pPr eaLnBrk="1" hangingPunct="1"/>
                <a:endParaRPr lang="en-US" sz="4800">
                  <a:solidFill>
                    <a:schemeClr val="accent1"/>
                  </a:solidFill>
                </a:endParaRPr>
              </a:p>
            </p:txBody>
          </p:sp>
          <p:grpSp>
            <p:nvGrpSpPr>
              <p:cNvPr id="7286" name="Group 9"/>
              <p:cNvGrpSpPr>
                <a:grpSpLocks/>
              </p:cNvGrpSpPr>
              <p:nvPr/>
            </p:nvGrpSpPr>
            <p:grpSpPr bwMode="auto">
              <a:xfrm>
                <a:off x="2920" y="2393"/>
                <a:ext cx="392" cy="332"/>
                <a:chOff x="2920" y="2393"/>
                <a:chExt cx="392" cy="332"/>
              </a:xfrm>
            </p:grpSpPr>
            <p:sp>
              <p:nvSpPr>
                <p:cNvPr id="7287" name="Freeform 10"/>
                <p:cNvSpPr>
                  <a:spLocks/>
                </p:cNvSpPr>
                <p:nvPr/>
              </p:nvSpPr>
              <p:spPr bwMode="auto">
                <a:xfrm>
                  <a:off x="2920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88" name="Freeform 11"/>
                <p:cNvSpPr>
                  <a:spLocks/>
                </p:cNvSpPr>
                <p:nvPr/>
              </p:nvSpPr>
              <p:spPr bwMode="auto">
                <a:xfrm>
                  <a:off x="2955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89" name="Freeform 12"/>
                <p:cNvSpPr>
                  <a:spLocks/>
                </p:cNvSpPr>
                <p:nvPr/>
              </p:nvSpPr>
              <p:spPr bwMode="auto">
                <a:xfrm>
                  <a:off x="2986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90" name="Freeform 13"/>
                <p:cNvSpPr>
                  <a:spLocks/>
                </p:cNvSpPr>
                <p:nvPr/>
              </p:nvSpPr>
              <p:spPr bwMode="auto">
                <a:xfrm>
                  <a:off x="3019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91" name="Freeform 14"/>
                <p:cNvSpPr>
                  <a:spLocks/>
                </p:cNvSpPr>
                <p:nvPr/>
              </p:nvSpPr>
              <p:spPr bwMode="auto">
                <a:xfrm>
                  <a:off x="3050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92" name="Freeform 15"/>
                <p:cNvSpPr>
                  <a:spLocks/>
                </p:cNvSpPr>
                <p:nvPr/>
              </p:nvSpPr>
              <p:spPr bwMode="auto">
                <a:xfrm>
                  <a:off x="3083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93" name="Freeform 16"/>
                <p:cNvSpPr>
                  <a:spLocks/>
                </p:cNvSpPr>
                <p:nvPr/>
              </p:nvSpPr>
              <p:spPr bwMode="auto">
                <a:xfrm>
                  <a:off x="3114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94" name="Freeform 17"/>
                <p:cNvSpPr>
                  <a:spLocks/>
                </p:cNvSpPr>
                <p:nvPr/>
              </p:nvSpPr>
              <p:spPr bwMode="auto">
                <a:xfrm>
                  <a:off x="3146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95" name="Freeform 18"/>
                <p:cNvSpPr>
                  <a:spLocks/>
                </p:cNvSpPr>
                <p:nvPr/>
              </p:nvSpPr>
              <p:spPr bwMode="auto">
                <a:xfrm>
                  <a:off x="3178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96" name="Freeform 19"/>
                <p:cNvSpPr>
                  <a:spLocks/>
                </p:cNvSpPr>
                <p:nvPr/>
              </p:nvSpPr>
              <p:spPr bwMode="auto">
                <a:xfrm>
                  <a:off x="3210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97" name="Freeform 20"/>
                <p:cNvSpPr>
                  <a:spLocks/>
                </p:cNvSpPr>
                <p:nvPr/>
              </p:nvSpPr>
              <p:spPr bwMode="auto">
                <a:xfrm>
                  <a:off x="3242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</p:grpSp>
        </p:grpSp>
        <p:grpSp>
          <p:nvGrpSpPr>
            <p:cNvPr id="7243" name="Group 21"/>
            <p:cNvGrpSpPr>
              <a:grpSpLocks/>
            </p:cNvGrpSpPr>
            <p:nvPr/>
          </p:nvGrpSpPr>
          <p:grpSpPr bwMode="auto">
            <a:xfrm>
              <a:off x="3406" y="2339"/>
              <a:ext cx="489" cy="440"/>
              <a:chOff x="3406" y="2339"/>
              <a:chExt cx="489" cy="440"/>
            </a:xfrm>
          </p:grpSpPr>
          <p:sp>
            <p:nvSpPr>
              <p:cNvPr id="7272" name="Text Box 22"/>
              <p:cNvSpPr txBox="1">
                <a:spLocks noChangeArrowheads="1"/>
              </p:cNvSpPr>
              <p:nvPr/>
            </p:nvSpPr>
            <p:spPr bwMode="auto">
              <a:xfrm>
                <a:off x="3406" y="2339"/>
                <a:ext cx="490" cy="441"/>
              </a:xfrm>
              <a:prstGeom prst="rect">
                <a:avLst/>
              </a:prstGeom>
              <a:noFill/>
              <a:ln w="19080">
                <a:solidFill>
                  <a:srgbClr val="00CC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9pPr>
              </a:lstStyle>
              <a:p>
                <a:pPr eaLnBrk="1" hangingPunct="1"/>
                <a:endParaRPr lang="en-US" sz="4800">
                  <a:solidFill>
                    <a:schemeClr val="accent1"/>
                  </a:solidFill>
                </a:endParaRPr>
              </a:p>
            </p:txBody>
          </p:sp>
          <p:grpSp>
            <p:nvGrpSpPr>
              <p:cNvPr id="7273" name="Group 23"/>
              <p:cNvGrpSpPr>
                <a:grpSpLocks/>
              </p:cNvGrpSpPr>
              <p:nvPr/>
            </p:nvGrpSpPr>
            <p:grpSpPr bwMode="auto">
              <a:xfrm>
                <a:off x="3454" y="2393"/>
                <a:ext cx="392" cy="332"/>
                <a:chOff x="3454" y="2393"/>
                <a:chExt cx="392" cy="332"/>
              </a:xfrm>
            </p:grpSpPr>
            <p:sp>
              <p:nvSpPr>
                <p:cNvPr id="7274" name="Freeform 24"/>
                <p:cNvSpPr>
                  <a:spLocks/>
                </p:cNvSpPr>
                <p:nvPr/>
              </p:nvSpPr>
              <p:spPr bwMode="auto">
                <a:xfrm>
                  <a:off x="3454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75" name="Freeform 25"/>
                <p:cNvSpPr>
                  <a:spLocks/>
                </p:cNvSpPr>
                <p:nvPr/>
              </p:nvSpPr>
              <p:spPr bwMode="auto">
                <a:xfrm>
                  <a:off x="3489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76" name="Freeform 26"/>
                <p:cNvSpPr>
                  <a:spLocks/>
                </p:cNvSpPr>
                <p:nvPr/>
              </p:nvSpPr>
              <p:spPr bwMode="auto">
                <a:xfrm>
                  <a:off x="3520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77" name="Freeform 27"/>
                <p:cNvSpPr>
                  <a:spLocks/>
                </p:cNvSpPr>
                <p:nvPr/>
              </p:nvSpPr>
              <p:spPr bwMode="auto">
                <a:xfrm>
                  <a:off x="3553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78" name="Freeform 28"/>
                <p:cNvSpPr>
                  <a:spLocks/>
                </p:cNvSpPr>
                <p:nvPr/>
              </p:nvSpPr>
              <p:spPr bwMode="auto">
                <a:xfrm>
                  <a:off x="3584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79" name="Freeform 29"/>
                <p:cNvSpPr>
                  <a:spLocks/>
                </p:cNvSpPr>
                <p:nvPr/>
              </p:nvSpPr>
              <p:spPr bwMode="auto">
                <a:xfrm>
                  <a:off x="3617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80" name="Freeform 30"/>
                <p:cNvSpPr>
                  <a:spLocks/>
                </p:cNvSpPr>
                <p:nvPr/>
              </p:nvSpPr>
              <p:spPr bwMode="auto">
                <a:xfrm>
                  <a:off x="3648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81" name="Freeform 31"/>
                <p:cNvSpPr>
                  <a:spLocks/>
                </p:cNvSpPr>
                <p:nvPr/>
              </p:nvSpPr>
              <p:spPr bwMode="auto">
                <a:xfrm>
                  <a:off x="3680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82" name="Freeform 32"/>
                <p:cNvSpPr>
                  <a:spLocks/>
                </p:cNvSpPr>
                <p:nvPr/>
              </p:nvSpPr>
              <p:spPr bwMode="auto">
                <a:xfrm>
                  <a:off x="3712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83" name="Freeform 33"/>
                <p:cNvSpPr>
                  <a:spLocks/>
                </p:cNvSpPr>
                <p:nvPr/>
              </p:nvSpPr>
              <p:spPr bwMode="auto">
                <a:xfrm>
                  <a:off x="3744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84" name="Freeform 34"/>
                <p:cNvSpPr>
                  <a:spLocks/>
                </p:cNvSpPr>
                <p:nvPr/>
              </p:nvSpPr>
              <p:spPr bwMode="auto">
                <a:xfrm>
                  <a:off x="3776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</p:grpSp>
        </p:grpSp>
        <p:grpSp>
          <p:nvGrpSpPr>
            <p:cNvPr id="7244" name="Group 35"/>
            <p:cNvGrpSpPr>
              <a:grpSpLocks/>
            </p:cNvGrpSpPr>
            <p:nvPr/>
          </p:nvGrpSpPr>
          <p:grpSpPr bwMode="auto">
            <a:xfrm>
              <a:off x="4746" y="2339"/>
              <a:ext cx="489" cy="440"/>
              <a:chOff x="4746" y="2339"/>
              <a:chExt cx="489" cy="440"/>
            </a:xfrm>
          </p:grpSpPr>
          <p:sp>
            <p:nvSpPr>
              <p:cNvPr id="7259" name="Text Box 36"/>
              <p:cNvSpPr txBox="1">
                <a:spLocks noChangeArrowheads="1"/>
              </p:cNvSpPr>
              <p:nvPr/>
            </p:nvSpPr>
            <p:spPr bwMode="auto">
              <a:xfrm>
                <a:off x="4746" y="2339"/>
                <a:ext cx="490" cy="441"/>
              </a:xfrm>
              <a:prstGeom prst="rect">
                <a:avLst/>
              </a:prstGeom>
              <a:noFill/>
              <a:ln w="19080">
                <a:solidFill>
                  <a:srgbClr val="00CC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9pPr>
              </a:lstStyle>
              <a:p>
                <a:pPr eaLnBrk="1" hangingPunct="1"/>
                <a:endParaRPr lang="en-US" sz="4800">
                  <a:solidFill>
                    <a:schemeClr val="accent1"/>
                  </a:solidFill>
                </a:endParaRPr>
              </a:p>
            </p:txBody>
          </p:sp>
          <p:grpSp>
            <p:nvGrpSpPr>
              <p:cNvPr id="7260" name="Group 37"/>
              <p:cNvGrpSpPr>
                <a:grpSpLocks/>
              </p:cNvGrpSpPr>
              <p:nvPr/>
            </p:nvGrpSpPr>
            <p:grpSpPr bwMode="auto">
              <a:xfrm>
                <a:off x="4794" y="2393"/>
                <a:ext cx="392" cy="332"/>
                <a:chOff x="4794" y="2393"/>
                <a:chExt cx="392" cy="332"/>
              </a:xfrm>
            </p:grpSpPr>
            <p:sp>
              <p:nvSpPr>
                <p:cNvPr id="7261" name="Freeform 38"/>
                <p:cNvSpPr>
                  <a:spLocks/>
                </p:cNvSpPr>
                <p:nvPr/>
              </p:nvSpPr>
              <p:spPr bwMode="auto">
                <a:xfrm>
                  <a:off x="4794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62" name="Freeform 39"/>
                <p:cNvSpPr>
                  <a:spLocks/>
                </p:cNvSpPr>
                <p:nvPr/>
              </p:nvSpPr>
              <p:spPr bwMode="auto">
                <a:xfrm>
                  <a:off x="4829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63" name="Freeform 40"/>
                <p:cNvSpPr>
                  <a:spLocks/>
                </p:cNvSpPr>
                <p:nvPr/>
              </p:nvSpPr>
              <p:spPr bwMode="auto">
                <a:xfrm>
                  <a:off x="4860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64" name="Freeform 41"/>
                <p:cNvSpPr>
                  <a:spLocks/>
                </p:cNvSpPr>
                <p:nvPr/>
              </p:nvSpPr>
              <p:spPr bwMode="auto">
                <a:xfrm>
                  <a:off x="4893" y="2393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65" name="Freeform 42"/>
                <p:cNvSpPr>
                  <a:spLocks/>
                </p:cNvSpPr>
                <p:nvPr/>
              </p:nvSpPr>
              <p:spPr bwMode="auto">
                <a:xfrm>
                  <a:off x="4924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66" name="Freeform 43"/>
                <p:cNvSpPr>
                  <a:spLocks/>
                </p:cNvSpPr>
                <p:nvPr/>
              </p:nvSpPr>
              <p:spPr bwMode="auto">
                <a:xfrm>
                  <a:off x="4957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67" name="Freeform 44"/>
                <p:cNvSpPr>
                  <a:spLocks/>
                </p:cNvSpPr>
                <p:nvPr/>
              </p:nvSpPr>
              <p:spPr bwMode="auto">
                <a:xfrm>
                  <a:off x="4988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68" name="Freeform 45"/>
                <p:cNvSpPr>
                  <a:spLocks/>
                </p:cNvSpPr>
                <p:nvPr/>
              </p:nvSpPr>
              <p:spPr bwMode="auto">
                <a:xfrm>
                  <a:off x="5020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69" name="Freeform 46"/>
                <p:cNvSpPr>
                  <a:spLocks/>
                </p:cNvSpPr>
                <p:nvPr/>
              </p:nvSpPr>
              <p:spPr bwMode="auto">
                <a:xfrm>
                  <a:off x="5052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70" name="Freeform 47"/>
                <p:cNvSpPr>
                  <a:spLocks/>
                </p:cNvSpPr>
                <p:nvPr/>
              </p:nvSpPr>
              <p:spPr bwMode="auto">
                <a:xfrm>
                  <a:off x="5084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71" name="Freeform 48"/>
                <p:cNvSpPr>
                  <a:spLocks/>
                </p:cNvSpPr>
                <p:nvPr/>
              </p:nvSpPr>
              <p:spPr bwMode="auto">
                <a:xfrm>
                  <a:off x="5116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</p:grpSp>
        </p:grpSp>
        <p:grpSp>
          <p:nvGrpSpPr>
            <p:cNvPr id="7245" name="Group 49"/>
            <p:cNvGrpSpPr>
              <a:grpSpLocks/>
            </p:cNvGrpSpPr>
            <p:nvPr/>
          </p:nvGrpSpPr>
          <p:grpSpPr bwMode="auto">
            <a:xfrm>
              <a:off x="3942" y="2339"/>
              <a:ext cx="488" cy="440"/>
              <a:chOff x="3942" y="2339"/>
              <a:chExt cx="488" cy="440"/>
            </a:xfrm>
          </p:grpSpPr>
          <p:sp>
            <p:nvSpPr>
              <p:cNvPr id="7246" name="Text Box 50"/>
              <p:cNvSpPr txBox="1">
                <a:spLocks noChangeArrowheads="1"/>
              </p:cNvSpPr>
              <p:nvPr/>
            </p:nvSpPr>
            <p:spPr bwMode="auto">
              <a:xfrm>
                <a:off x="3942" y="2339"/>
                <a:ext cx="489" cy="441"/>
              </a:xfrm>
              <a:prstGeom prst="rect">
                <a:avLst/>
              </a:prstGeom>
              <a:noFill/>
              <a:ln w="19080">
                <a:solidFill>
                  <a:srgbClr val="00CC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9pPr>
              </a:lstStyle>
              <a:p>
                <a:pPr eaLnBrk="1" hangingPunct="1"/>
                <a:endParaRPr lang="en-US" sz="4800">
                  <a:solidFill>
                    <a:schemeClr val="accent1"/>
                  </a:solidFill>
                </a:endParaRPr>
              </a:p>
            </p:txBody>
          </p:sp>
          <p:grpSp>
            <p:nvGrpSpPr>
              <p:cNvPr id="7247" name="Group 51"/>
              <p:cNvGrpSpPr>
                <a:grpSpLocks/>
              </p:cNvGrpSpPr>
              <p:nvPr/>
            </p:nvGrpSpPr>
            <p:grpSpPr bwMode="auto">
              <a:xfrm>
                <a:off x="3990" y="2393"/>
                <a:ext cx="391" cy="332"/>
                <a:chOff x="3990" y="2393"/>
                <a:chExt cx="391" cy="332"/>
              </a:xfrm>
            </p:grpSpPr>
            <p:sp>
              <p:nvSpPr>
                <p:cNvPr id="7248" name="Freeform 52"/>
                <p:cNvSpPr>
                  <a:spLocks/>
                </p:cNvSpPr>
                <p:nvPr/>
              </p:nvSpPr>
              <p:spPr bwMode="auto">
                <a:xfrm>
                  <a:off x="3990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49" name="Freeform 53"/>
                <p:cNvSpPr>
                  <a:spLocks/>
                </p:cNvSpPr>
                <p:nvPr/>
              </p:nvSpPr>
              <p:spPr bwMode="auto">
                <a:xfrm>
                  <a:off x="4025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50" name="Freeform 54"/>
                <p:cNvSpPr>
                  <a:spLocks/>
                </p:cNvSpPr>
                <p:nvPr/>
              </p:nvSpPr>
              <p:spPr bwMode="auto">
                <a:xfrm>
                  <a:off x="4056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51" name="Freeform 55"/>
                <p:cNvSpPr>
                  <a:spLocks/>
                </p:cNvSpPr>
                <p:nvPr/>
              </p:nvSpPr>
              <p:spPr bwMode="auto">
                <a:xfrm>
                  <a:off x="4088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52" name="Freeform 56"/>
                <p:cNvSpPr>
                  <a:spLocks/>
                </p:cNvSpPr>
                <p:nvPr/>
              </p:nvSpPr>
              <p:spPr bwMode="auto">
                <a:xfrm>
                  <a:off x="4120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53" name="Freeform 57"/>
                <p:cNvSpPr>
                  <a:spLocks/>
                </p:cNvSpPr>
                <p:nvPr/>
              </p:nvSpPr>
              <p:spPr bwMode="auto">
                <a:xfrm>
                  <a:off x="4152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54" name="Freeform 58"/>
                <p:cNvSpPr>
                  <a:spLocks/>
                </p:cNvSpPr>
                <p:nvPr/>
              </p:nvSpPr>
              <p:spPr bwMode="auto">
                <a:xfrm>
                  <a:off x="4184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55" name="Freeform 59"/>
                <p:cNvSpPr>
                  <a:spLocks/>
                </p:cNvSpPr>
                <p:nvPr/>
              </p:nvSpPr>
              <p:spPr bwMode="auto">
                <a:xfrm>
                  <a:off x="4216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56" name="Freeform 60"/>
                <p:cNvSpPr>
                  <a:spLocks/>
                </p:cNvSpPr>
                <p:nvPr/>
              </p:nvSpPr>
              <p:spPr bwMode="auto">
                <a:xfrm>
                  <a:off x="4248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57" name="Freeform 61"/>
                <p:cNvSpPr>
                  <a:spLocks/>
                </p:cNvSpPr>
                <p:nvPr/>
              </p:nvSpPr>
              <p:spPr bwMode="auto">
                <a:xfrm>
                  <a:off x="4280" y="2393"/>
                  <a:ext cx="70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58" name="Freeform 62"/>
                <p:cNvSpPr>
                  <a:spLocks/>
                </p:cNvSpPr>
                <p:nvPr/>
              </p:nvSpPr>
              <p:spPr bwMode="auto">
                <a:xfrm>
                  <a:off x="4311" y="2393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</p:grpSp>
        </p:grpSp>
      </p:grpSp>
      <p:grpSp>
        <p:nvGrpSpPr>
          <p:cNvPr id="7175" name="Group 63"/>
          <p:cNvGrpSpPr>
            <a:grpSpLocks/>
          </p:cNvGrpSpPr>
          <p:nvPr/>
        </p:nvGrpSpPr>
        <p:grpSpPr bwMode="auto">
          <a:xfrm>
            <a:off x="11652251" y="9329511"/>
            <a:ext cx="7854949" cy="1250158"/>
            <a:chOff x="2817" y="3506"/>
            <a:chExt cx="2474" cy="525"/>
          </a:xfrm>
        </p:grpSpPr>
        <p:sp>
          <p:nvSpPr>
            <p:cNvPr id="7182" name="Rectangle 64"/>
            <p:cNvSpPr>
              <a:spLocks noChangeArrowheads="1"/>
            </p:cNvSpPr>
            <p:nvPr/>
          </p:nvSpPr>
          <p:spPr bwMode="auto">
            <a:xfrm>
              <a:off x="2817" y="3506"/>
              <a:ext cx="2474" cy="525"/>
            </a:xfrm>
            <a:prstGeom prst="rect">
              <a:avLst/>
            </a:prstGeom>
            <a:noFill/>
            <a:ln w="28440">
              <a:solidFill>
                <a:srgbClr val="00CC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3600">
                <a:solidFill>
                  <a:schemeClr val="accent1"/>
                </a:solidFill>
              </a:endParaRPr>
            </a:p>
          </p:txBody>
        </p:sp>
        <p:sp>
          <p:nvSpPr>
            <p:cNvPr id="7183" name="Text Box 65"/>
            <p:cNvSpPr txBox="1">
              <a:spLocks noChangeArrowheads="1"/>
            </p:cNvSpPr>
            <p:nvPr/>
          </p:nvSpPr>
          <p:spPr bwMode="auto">
            <a:xfrm>
              <a:off x="4429" y="3708"/>
              <a:ext cx="316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180000" tIns="93600" rIns="180000" bIns="936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9pPr>
            </a:lstStyle>
            <a:p>
              <a:pPr algn="ctr" eaLnBrk="1" hangingPunct="1">
                <a:buFont typeface="Arial" charset="0"/>
                <a:buNone/>
              </a:pPr>
              <a:r>
                <a:rPr lang="en-US" sz="3600">
                  <a:solidFill>
                    <a:schemeClr val="accent1"/>
                  </a:solidFill>
                  <a:latin typeface="Arial" charset="0"/>
                  <a:ea typeface="ＭＳ Ｐゴシック" pitchFamily="34" charset="-128"/>
                </a:rPr>
                <a:t>. . .</a:t>
              </a:r>
            </a:p>
          </p:txBody>
        </p:sp>
        <p:grpSp>
          <p:nvGrpSpPr>
            <p:cNvPr id="7184" name="Group 66"/>
            <p:cNvGrpSpPr>
              <a:grpSpLocks/>
            </p:cNvGrpSpPr>
            <p:nvPr/>
          </p:nvGrpSpPr>
          <p:grpSpPr bwMode="auto">
            <a:xfrm>
              <a:off x="2872" y="3549"/>
              <a:ext cx="489" cy="440"/>
              <a:chOff x="2872" y="3549"/>
              <a:chExt cx="489" cy="440"/>
            </a:xfrm>
          </p:grpSpPr>
          <p:sp>
            <p:nvSpPr>
              <p:cNvPr id="7227" name="Text Box 67"/>
              <p:cNvSpPr txBox="1">
                <a:spLocks noChangeArrowheads="1"/>
              </p:cNvSpPr>
              <p:nvPr/>
            </p:nvSpPr>
            <p:spPr bwMode="auto">
              <a:xfrm>
                <a:off x="2872" y="3549"/>
                <a:ext cx="490" cy="441"/>
              </a:xfrm>
              <a:prstGeom prst="rect">
                <a:avLst/>
              </a:prstGeom>
              <a:noFill/>
              <a:ln w="19080">
                <a:solidFill>
                  <a:srgbClr val="00CC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9pPr>
              </a:lstStyle>
              <a:p>
                <a:pPr eaLnBrk="1" hangingPunct="1"/>
                <a:endParaRPr lang="en-US" sz="4800">
                  <a:solidFill>
                    <a:schemeClr val="accent1"/>
                  </a:solidFill>
                </a:endParaRPr>
              </a:p>
            </p:txBody>
          </p:sp>
          <p:grpSp>
            <p:nvGrpSpPr>
              <p:cNvPr id="7228" name="Group 68"/>
              <p:cNvGrpSpPr>
                <a:grpSpLocks/>
              </p:cNvGrpSpPr>
              <p:nvPr/>
            </p:nvGrpSpPr>
            <p:grpSpPr bwMode="auto">
              <a:xfrm>
                <a:off x="2920" y="3602"/>
                <a:ext cx="392" cy="332"/>
                <a:chOff x="2920" y="3602"/>
                <a:chExt cx="392" cy="332"/>
              </a:xfrm>
            </p:grpSpPr>
            <p:sp>
              <p:nvSpPr>
                <p:cNvPr id="7229" name="Freeform 69"/>
                <p:cNvSpPr>
                  <a:spLocks/>
                </p:cNvSpPr>
                <p:nvPr/>
              </p:nvSpPr>
              <p:spPr bwMode="auto">
                <a:xfrm>
                  <a:off x="2920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30" name="Freeform 70"/>
                <p:cNvSpPr>
                  <a:spLocks/>
                </p:cNvSpPr>
                <p:nvPr/>
              </p:nvSpPr>
              <p:spPr bwMode="auto">
                <a:xfrm>
                  <a:off x="2955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31" name="Freeform 71"/>
                <p:cNvSpPr>
                  <a:spLocks/>
                </p:cNvSpPr>
                <p:nvPr/>
              </p:nvSpPr>
              <p:spPr bwMode="auto">
                <a:xfrm>
                  <a:off x="2986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32" name="Freeform 72"/>
                <p:cNvSpPr>
                  <a:spLocks/>
                </p:cNvSpPr>
                <p:nvPr/>
              </p:nvSpPr>
              <p:spPr bwMode="auto">
                <a:xfrm>
                  <a:off x="3019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33" name="Freeform 73"/>
                <p:cNvSpPr>
                  <a:spLocks/>
                </p:cNvSpPr>
                <p:nvPr/>
              </p:nvSpPr>
              <p:spPr bwMode="auto">
                <a:xfrm>
                  <a:off x="3050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34" name="Freeform 74"/>
                <p:cNvSpPr>
                  <a:spLocks/>
                </p:cNvSpPr>
                <p:nvPr/>
              </p:nvSpPr>
              <p:spPr bwMode="auto">
                <a:xfrm>
                  <a:off x="3083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35" name="Freeform 75"/>
                <p:cNvSpPr>
                  <a:spLocks/>
                </p:cNvSpPr>
                <p:nvPr/>
              </p:nvSpPr>
              <p:spPr bwMode="auto">
                <a:xfrm>
                  <a:off x="3114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36" name="Freeform 76"/>
                <p:cNvSpPr>
                  <a:spLocks/>
                </p:cNvSpPr>
                <p:nvPr/>
              </p:nvSpPr>
              <p:spPr bwMode="auto">
                <a:xfrm>
                  <a:off x="3146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37" name="Freeform 77"/>
                <p:cNvSpPr>
                  <a:spLocks/>
                </p:cNvSpPr>
                <p:nvPr/>
              </p:nvSpPr>
              <p:spPr bwMode="auto">
                <a:xfrm>
                  <a:off x="3178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38" name="Freeform 78"/>
                <p:cNvSpPr>
                  <a:spLocks/>
                </p:cNvSpPr>
                <p:nvPr/>
              </p:nvSpPr>
              <p:spPr bwMode="auto">
                <a:xfrm>
                  <a:off x="3210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39" name="Freeform 79"/>
                <p:cNvSpPr>
                  <a:spLocks/>
                </p:cNvSpPr>
                <p:nvPr/>
              </p:nvSpPr>
              <p:spPr bwMode="auto">
                <a:xfrm>
                  <a:off x="3242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</p:grpSp>
        </p:grpSp>
        <p:grpSp>
          <p:nvGrpSpPr>
            <p:cNvPr id="7185" name="Group 80"/>
            <p:cNvGrpSpPr>
              <a:grpSpLocks/>
            </p:cNvGrpSpPr>
            <p:nvPr/>
          </p:nvGrpSpPr>
          <p:grpSpPr bwMode="auto">
            <a:xfrm>
              <a:off x="3406" y="3549"/>
              <a:ext cx="489" cy="440"/>
              <a:chOff x="3406" y="3549"/>
              <a:chExt cx="489" cy="440"/>
            </a:xfrm>
          </p:grpSpPr>
          <p:sp>
            <p:nvSpPr>
              <p:cNvPr id="7214" name="Text Box 81"/>
              <p:cNvSpPr txBox="1">
                <a:spLocks noChangeArrowheads="1"/>
              </p:cNvSpPr>
              <p:nvPr/>
            </p:nvSpPr>
            <p:spPr bwMode="auto">
              <a:xfrm>
                <a:off x="3406" y="3549"/>
                <a:ext cx="490" cy="441"/>
              </a:xfrm>
              <a:prstGeom prst="rect">
                <a:avLst/>
              </a:prstGeom>
              <a:noFill/>
              <a:ln w="19080">
                <a:solidFill>
                  <a:srgbClr val="00CC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9pPr>
              </a:lstStyle>
              <a:p>
                <a:pPr eaLnBrk="1" hangingPunct="1"/>
                <a:endParaRPr lang="en-US" sz="4800">
                  <a:solidFill>
                    <a:schemeClr val="accent1"/>
                  </a:solidFill>
                </a:endParaRPr>
              </a:p>
            </p:txBody>
          </p:sp>
          <p:grpSp>
            <p:nvGrpSpPr>
              <p:cNvPr id="7215" name="Group 82"/>
              <p:cNvGrpSpPr>
                <a:grpSpLocks/>
              </p:cNvGrpSpPr>
              <p:nvPr/>
            </p:nvGrpSpPr>
            <p:grpSpPr bwMode="auto">
              <a:xfrm>
                <a:off x="3454" y="3602"/>
                <a:ext cx="392" cy="332"/>
                <a:chOff x="3454" y="3602"/>
                <a:chExt cx="392" cy="332"/>
              </a:xfrm>
            </p:grpSpPr>
            <p:sp>
              <p:nvSpPr>
                <p:cNvPr id="7216" name="Freeform 83"/>
                <p:cNvSpPr>
                  <a:spLocks/>
                </p:cNvSpPr>
                <p:nvPr/>
              </p:nvSpPr>
              <p:spPr bwMode="auto">
                <a:xfrm>
                  <a:off x="3454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17" name="Freeform 84"/>
                <p:cNvSpPr>
                  <a:spLocks/>
                </p:cNvSpPr>
                <p:nvPr/>
              </p:nvSpPr>
              <p:spPr bwMode="auto">
                <a:xfrm>
                  <a:off x="3489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18" name="Freeform 85"/>
                <p:cNvSpPr>
                  <a:spLocks/>
                </p:cNvSpPr>
                <p:nvPr/>
              </p:nvSpPr>
              <p:spPr bwMode="auto">
                <a:xfrm>
                  <a:off x="3520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19" name="Freeform 86"/>
                <p:cNvSpPr>
                  <a:spLocks/>
                </p:cNvSpPr>
                <p:nvPr/>
              </p:nvSpPr>
              <p:spPr bwMode="auto">
                <a:xfrm>
                  <a:off x="3553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20" name="Freeform 87"/>
                <p:cNvSpPr>
                  <a:spLocks/>
                </p:cNvSpPr>
                <p:nvPr/>
              </p:nvSpPr>
              <p:spPr bwMode="auto">
                <a:xfrm>
                  <a:off x="3584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21" name="Freeform 88"/>
                <p:cNvSpPr>
                  <a:spLocks/>
                </p:cNvSpPr>
                <p:nvPr/>
              </p:nvSpPr>
              <p:spPr bwMode="auto">
                <a:xfrm>
                  <a:off x="3617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22" name="Freeform 89"/>
                <p:cNvSpPr>
                  <a:spLocks/>
                </p:cNvSpPr>
                <p:nvPr/>
              </p:nvSpPr>
              <p:spPr bwMode="auto">
                <a:xfrm>
                  <a:off x="3648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23" name="Freeform 90"/>
                <p:cNvSpPr>
                  <a:spLocks/>
                </p:cNvSpPr>
                <p:nvPr/>
              </p:nvSpPr>
              <p:spPr bwMode="auto">
                <a:xfrm>
                  <a:off x="3680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24" name="Freeform 91"/>
                <p:cNvSpPr>
                  <a:spLocks/>
                </p:cNvSpPr>
                <p:nvPr/>
              </p:nvSpPr>
              <p:spPr bwMode="auto">
                <a:xfrm>
                  <a:off x="3712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25" name="Freeform 92"/>
                <p:cNvSpPr>
                  <a:spLocks/>
                </p:cNvSpPr>
                <p:nvPr/>
              </p:nvSpPr>
              <p:spPr bwMode="auto">
                <a:xfrm>
                  <a:off x="3744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26" name="Freeform 93"/>
                <p:cNvSpPr>
                  <a:spLocks/>
                </p:cNvSpPr>
                <p:nvPr/>
              </p:nvSpPr>
              <p:spPr bwMode="auto">
                <a:xfrm>
                  <a:off x="3776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</p:grpSp>
        </p:grpSp>
        <p:grpSp>
          <p:nvGrpSpPr>
            <p:cNvPr id="7186" name="Group 94"/>
            <p:cNvGrpSpPr>
              <a:grpSpLocks/>
            </p:cNvGrpSpPr>
            <p:nvPr/>
          </p:nvGrpSpPr>
          <p:grpSpPr bwMode="auto">
            <a:xfrm>
              <a:off x="4746" y="3549"/>
              <a:ext cx="489" cy="440"/>
              <a:chOff x="4746" y="3549"/>
              <a:chExt cx="489" cy="440"/>
            </a:xfrm>
          </p:grpSpPr>
          <p:sp>
            <p:nvSpPr>
              <p:cNvPr id="7201" name="Text Box 95"/>
              <p:cNvSpPr txBox="1">
                <a:spLocks noChangeArrowheads="1"/>
              </p:cNvSpPr>
              <p:nvPr/>
            </p:nvSpPr>
            <p:spPr bwMode="auto">
              <a:xfrm>
                <a:off x="4746" y="3549"/>
                <a:ext cx="490" cy="441"/>
              </a:xfrm>
              <a:prstGeom prst="rect">
                <a:avLst/>
              </a:prstGeom>
              <a:noFill/>
              <a:ln w="19080">
                <a:solidFill>
                  <a:srgbClr val="00CC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9pPr>
              </a:lstStyle>
              <a:p>
                <a:pPr eaLnBrk="1" hangingPunct="1"/>
                <a:endParaRPr lang="en-US" sz="4800">
                  <a:solidFill>
                    <a:schemeClr val="accent1"/>
                  </a:solidFill>
                </a:endParaRPr>
              </a:p>
            </p:txBody>
          </p:sp>
          <p:grpSp>
            <p:nvGrpSpPr>
              <p:cNvPr id="7202" name="Group 96"/>
              <p:cNvGrpSpPr>
                <a:grpSpLocks/>
              </p:cNvGrpSpPr>
              <p:nvPr/>
            </p:nvGrpSpPr>
            <p:grpSpPr bwMode="auto">
              <a:xfrm>
                <a:off x="4794" y="3602"/>
                <a:ext cx="392" cy="332"/>
                <a:chOff x="4794" y="3602"/>
                <a:chExt cx="392" cy="332"/>
              </a:xfrm>
            </p:grpSpPr>
            <p:sp>
              <p:nvSpPr>
                <p:cNvPr id="7203" name="Freeform 97"/>
                <p:cNvSpPr>
                  <a:spLocks/>
                </p:cNvSpPr>
                <p:nvPr/>
              </p:nvSpPr>
              <p:spPr bwMode="auto">
                <a:xfrm>
                  <a:off x="4794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04" name="Freeform 98"/>
                <p:cNvSpPr>
                  <a:spLocks/>
                </p:cNvSpPr>
                <p:nvPr/>
              </p:nvSpPr>
              <p:spPr bwMode="auto">
                <a:xfrm>
                  <a:off x="4829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05" name="Freeform 99"/>
                <p:cNvSpPr>
                  <a:spLocks/>
                </p:cNvSpPr>
                <p:nvPr/>
              </p:nvSpPr>
              <p:spPr bwMode="auto">
                <a:xfrm>
                  <a:off x="4860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06" name="Freeform 100"/>
                <p:cNvSpPr>
                  <a:spLocks/>
                </p:cNvSpPr>
                <p:nvPr/>
              </p:nvSpPr>
              <p:spPr bwMode="auto">
                <a:xfrm>
                  <a:off x="4893" y="3602"/>
                  <a:ext cx="72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07" name="Freeform 101"/>
                <p:cNvSpPr>
                  <a:spLocks/>
                </p:cNvSpPr>
                <p:nvPr/>
              </p:nvSpPr>
              <p:spPr bwMode="auto">
                <a:xfrm>
                  <a:off x="4924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08" name="Freeform 102"/>
                <p:cNvSpPr>
                  <a:spLocks/>
                </p:cNvSpPr>
                <p:nvPr/>
              </p:nvSpPr>
              <p:spPr bwMode="auto">
                <a:xfrm>
                  <a:off x="4957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09" name="Freeform 103"/>
                <p:cNvSpPr>
                  <a:spLocks/>
                </p:cNvSpPr>
                <p:nvPr/>
              </p:nvSpPr>
              <p:spPr bwMode="auto">
                <a:xfrm>
                  <a:off x="4988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10" name="Freeform 104"/>
                <p:cNvSpPr>
                  <a:spLocks/>
                </p:cNvSpPr>
                <p:nvPr/>
              </p:nvSpPr>
              <p:spPr bwMode="auto">
                <a:xfrm>
                  <a:off x="5020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11" name="Freeform 105"/>
                <p:cNvSpPr>
                  <a:spLocks/>
                </p:cNvSpPr>
                <p:nvPr/>
              </p:nvSpPr>
              <p:spPr bwMode="auto">
                <a:xfrm>
                  <a:off x="5052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12" name="Freeform 106"/>
                <p:cNvSpPr>
                  <a:spLocks/>
                </p:cNvSpPr>
                <p:nvPr/>
              </p:nvSpPr>
              <p:spPr bwMode="auto">
                <a:xfrm>
                  <a:off x="5084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13" name="Freeform 107"/>
                <p:cNvSpPr>
                  <a:spLocks/>
                </p:cNvSpPr>
                <p:nvPr/>
              </p:nvSpPr>
              <p:spPr bwMode="auto">
                <a:xfrm>
                  <a:off x="5116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</p:grpSp>
        </p:grpSp>
        <p:grpSp>
          <p:nvGrpSpPr>
            <p:cNvPr id="7187" name="Group 108"/>
            <p:cNvGrpSpPr>
              <a:grpSpLocks/>
            </p:cNvGrpSpPr>
            <p:nvPr/>
          </p:nvGrpSpPr>
          <p:grpSpPr bwMode="auto">
            <a:xfrm>
              <a:off x="3942" y="3549"/>
              <a:ext cx="488" cy="440"/>
              <a:chOff x="3942" y="3549"/>
              <a:chExt cx="488" cy="440"/>
            </a:xfrm>
          </p:grpSpPr>
          <p:sp>
            <p:nvSpPr>
              <p:cNvPr id="7188" name="Text Box 109"/>
              <p:cNvSpPr txBox="1">
                <a:spLocks noChangeArrowheads="1"/>
              </p:cNvSpPr>
              <p:nvPr/>
            </p:nvSpPr>
            <p:spPr bwMode="auto">
              <a:xfrm>
                <a:off x="3942" y="3549"/>
                <a:ext cx="489" cy="441"/>
              </a:xfrm>
              <a:prstGeom prst="rect">
                <a:avLst/>
              </a:prstGeom>
              <a:noFill/>
              <a:ln w="19080">
                <a:solidFill>
                  <a:srgbClr val="00CC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  <a:cs typeface="Arial" charset="0"/>
                  </a:defRPr>
                </a:lvl9pPr>
              </a:lstStyle>
              <a:p>
                <a:pPr eaLnBrk="1" hangingPunct="1"/>
                <a:endParaRPr lang="en-US" sz="4800">
                  <a:solidFill>
                    <a:schemeClr val="accent1"/>
                  </a:solidFill>
                </a:endParaRPr>
              </a:p>
            </p:txBody>
          </p:sp>
          <p:grpSp>
            <p:nvGrpSpPr>
              <p:cNvPr id="7189" name="Group 110"/>
              <p:cNvGrpSpPr>
                <a:grpSpLocks/>
              </p:cNvGrpSpPr>
              <p:nvPr/>
            </p:nvGrpSpPr>
            <p:grpSpPr bwMode="auto">
              <a:xfrm>
                <a:off x="3990" y="3602"/>
                <a:ext cx="391" cy="332"/>
                <a:chOff x="3990" y="3602"/>
                <a:chExt cx="391" cy="332"/>
              </a:xfrm>
            </p:grpSpPr>
            <p:sp>
              <p:nvSpPr>
                <p:cNvPr id="7190" name="Freeform 111"/>
                <p:cNvSpPr>
                  <a:spLocks/>
                </p:cNvSpPr>
                <p:nvPr/>
              </p:nvSpPr>
              <p:spPr bwMode="auto">
                <a:xfrm>
                  <a:off x="3990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191" name="Freeform 112"/>
                <p:cNvSpPr>
                  <a:spLocks/>
                </p:cNvSpPr>
                <p:nvPr/>
              </p:nvSpPr>
              <p:spPr bwMode="auto">
                <a:xfrm>
                  <a:off x="4025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192" name="Freeform 113"/>
                <p:cNvSpPr>
                  <a:spLocks/>
                </p:cNvSpPr>
                <p:nvPr/>
              </p:nvSpPr>
              <p:spPr bwMode="auto">
                <a:xfrm>
                  <a:off x="4056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193" name="Freeform 114"/>
                <p:cNvSpPr>
                  <a:spLocks/>
                </p:cNvSpPr>
                <p:nvPr/>
              </p:nvSpPr>
              <p:spPr bwMode="auto">
                <a:xfrm>
                  <a:off x="4088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194" name="Freeform 115"/>
                <p:cNvSpPr>
                  <a:spLocks/>
                </p:cNvSpPr>
                <p:nvPr/>
              </p:nvSpPr>
              <p:spPr bwMode="auto">
                <a:xfrm>
                  <a:off x="4120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195" name="Freeform 116"/>
                <p:cNvSpPr>
                  <a:spLocks/>
                </p:cNvSpPr>
                <p:nvPr/>
              </p:nvSpPr>
              <p:spPr bwMode="auto">
                <a:xfrm>
                  <a:off x="4152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196" name="Freeform 117"/>
                <p:cNvSpPr>
                  <a:spLocks/>
                </p:cNvSpPr>
                <p:nvPr/>
              </p:nvSpPr>
              <p:spPr bwMode="auto">
                <a:xfrm>
                  <a:off x="4184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197" name="Freeform 118"/>
                <p:cNvSpPr>
                  <a:spLocks/>
                </p:cNvSpPr>
                <p:nvPr/>
              </p:nvSpPr>
              <p:spPr bwMode="auto">
                <a:xfrm>
                  <a:off x="4216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198" name="Freeform 119"/>
                <p:cNvSpPr>
                  <a:spLocks/>
                </p:cNvSpPr>
                <p:nvPr/>
              </p:nvSpPr>
              <p:spPr bwMode="auto">
                <a:xfrm>
                  <a:off x="4248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199" name="Freeform 120"/>
                <p:cNvSpPr>
                  <a:spLocks/>
                </p:cNvSpPr>
                <p:nvPr/>
              </p:nvSpPr>
              <p:spPr bwMode="auto">
                <a:xfrm>
                  <a:off x="4280" y="3602"/>
                  <a:ext cx="70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200" name="Freeform 121"/>
                <p:cNvSpPr>
                  <a:spLocks/>
                </p:cNvSpPr>
                <p:nvPr/>
              </p:nvSpPr>
              <p:spPr bwMode="auto">
                <a:xfrm>
                  <a:off x="4311" y="3602"/>
                  <a:ext cx="71" cy="333"/>
                </a:xfrm>
                <a:custGeom>
                  <a:avLst/>
                  <a:gdLst>
                    <a:gd name="T0" fmla="*/ 0 w 208"/>
                    <a:gd name="T1" fmla="*/ 0 h 1536"/>
                    <a:gd name="T2" fmla="*/ 0 w 208"/>
                    <a:gd name="T3" fmla="*/ 0 h 1536"/>
                    <a:gd name="T4" fmla="*/ 0 w 208"/>
                    <a:gd name="T5" fmla="*/ 0 h 1536"/>
                    <a:gd name="T6" fmla="*/ 0 w 208"/>
                    <a:gd name="T7" fmla="*/ 0 h 1536"/>
                    <a:gd name="T8" fmla="*/ 0 w 208"/>
                    <a:gd name="T9" fmla="*/ 0 h 1536"/>
                    <a:gd name="T10" fmla="*/ 0 w 208"/>
                    <a:gd name="T11" fmla="*/ 0 h 1536"/>
                    <a:gd name="T12" fmla="*/ 0 w 208"/>
                    <a:gd name="T13" fmla="*/ 0 h 1536"/>
                    <a:gd name="T14" fmla="*/ 0 w 208"/>
                    <a:gd name="T15" fmla="*/ 0 h 1536"/>
                    <a:gd name="T16" fmla="*/ 0 w 208"/>
                    <a:gd name="T17" fmla="*/ 0 h 1536"/>
                    <a:gd name="T18" fmla="*/ 0 w 208"/>
                    <a:gd name="T19" fmla="*/ 0 h 1536"/>
                    <a:gd name="T20" fmla="*/ 0 w 208"/>
                    <a:gd name="T21" fmla="*/ 0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908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3600">
                    <a:solidFill>
                      <a:schemeClr val="accent1"/>
                    </a:solidFill>
                  </a:endParaRPr>
                </a:p>
              </p:txBody>
            </p:sp>
          </p:grpSp>
        </p:grpSp>
      </p:grpSp>
      <p:sp>
        <p:nvSpPr>
          <p:cNvPr id="7176" name="Text Box 122"/>
          <p:cNvSpPr txBox="1">
            <a:spLocks noChangeArrowheads="1"/>
          </p:cNvSpPr>
          <p:nvPr/>
        </p:nvSpPr>
        <p:spPr bwMode="auto">
          <a:xfrm>
            <a:off x="4798842" y="6350563"/>
            <a:ext cx="7967837" cy="1166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180000" tIns="93600" rIns="180000" bIns="936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>
              <a:spcBef>
                <a:spcPts val="901"/>
              </a:spcBef>
              <a:buClr>
                <a:srgbClr val="00CC00"/>
              </a:buClr>
            </a:pPr>
            <a:r>
              <a:rPr lang="en-US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Parallel Kernel (device)</a:t>
            </a:r>
            <a:r>
              <a:rPr lang="ar-SA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‏</a:t>
            </a:r>
            <a:endParaRPr lang="en-US" sz="2800" dirty="0">
              <a:solidFill>
                <a:schemeClr val="accent1"/>
              </a:solidFill>
              <a:latin typeface="Arial" charset="0"/>
              <a:ea typeface="ＭＳ Ｐゴシック" pitchFamily="34" charset="-128"/>
            </a:endParaRPr>
          </a:p>
          <a:p>
            <a:pPr eaLnBrk="1" hangingPunct="1">
              <a:spcBef>
                <a:spcPts val="901"/>
              </a:spcBef>
              <a:buClr>
                <a:srgbClr val="00CC00"/>
              </a:buClr>
            </a:pPr>
            <a:r>
              <a:rPr lang="en-US" sz="2800" dirty="0" err="1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KernelA</a:t>
            </a:r>
            <a:r>
              <a:rPr lang="en-US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&lt;&lt;&lt; </a:t>
            </a:r>
            <a:r>
              <a:rPr lang="en-US" sz="2800" dirty="0" err="1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nBlk</a:t>
            </a:r>
            <a:r>
              <a:rPr lang="en-US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, </a:t>
            </a:r>
            <a:r>
              <a:rPr lang="en-US" sz="2800" dirty="0" err="1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nTid</a:t>
            </a:r>
            <a:r>
              <a:rPr lang="en-US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 &gt;&gt;&gt;(</a:t>
            </a:r>
            <a:r>
              <a:rPr lang="en-US" sz="2800" dirty="0" err="1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args</a:t>
            </a:r>
            <a:r>
              <a:rPr lang="en-US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);</a:t>
            </a:r>
          </a:p>
        </p:txBody>
      </p:sp>
      <p:sp>
        <p:nvSpPr>
          <p:cNvPr id="7177" name="Freeform 123"/>
          <p:cNvSpPr>
            <a:spLocks/>
          </p:cNvSpPr>
          <p:nvPr/>
        </p:nvSpPr>
        <p:spPr bwMode="auto">
          <a:xfrm>
            <a:off x="15506705" y="5105163"/>
            <a:ext cx="146051" cy="1212059"/>
          </a:xfrm>
          <a:custGeom>
            <a:avLst/>
            <a:gdLst>
              <a:gd name="T0" fmla="*/ 2147483647 w 208"/>
              <a:gd name="T1" fmla="*/ 0 h 1536"/>
              <a:gd name="T2" fmla="*/ 2147483647 w 208"/>
              <a:gd name="T3" fmla="*/ 2147483647 h 1536"/>
              <a:gd name="T4" fmla="*/ 2147483647 w 208"/>
              <a:gd name="T5" fmla="*/ 2147483647 h 1536"/>
              <a:gd name="T6" fmla="*/ 2147483647 w 208"/>
              <a:gd name="T7" fmla="*/ 2147483647 h 1536"/>
              <a:gd name="T8" fmla="*/ 2147483647 w 208"/>
              <a:gd name="T9" fmla="*/ 2147483647 h 1536"/>
              <a:gd name="T10" fmla="*/ 2147483647 w 208"/>
              <a:gd name="T11" fmla="*/ 2147483647 h 1536"/>
              <a:gd name="T12" fmla="*/ 2147483647 w 208"/>
              <a:gd name="T13" fmla="*/ 2147483647 h 1536"/>
              <a:gd name="T14" fmla="*/ 2147483647 w 208"/>
              <a:gd name="T15" fmla="*/ 2147483647 h 1536"/>
              <a:gd name="T16" fmla="*/ 2147483647 w 208"/>
              <a:gd name="T17" fmla="*/ 2147483647 h 1536"/>
              <a:gd name="T18" fmla="*/ 2147483647 w 208"/>
              <a:gd name="T19" fmla="*/ 2147483647 h 1536"/>
              <a:gd name="T20" fmla="*/ 2147483647 w 208"/>
              <a:gd name="T21" fmla="*/ 2147483647 h 1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08"/>
              <a:gd name="T34" fmla="*/ 0 h 1536"/>
              <a:gd name="T35" fmla="*/ 208 w 208"/>
              <a:gd name="T36" fmla="*/ 1536 h 1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08" h="1536">
                <a:moveTo>
                  <a:pt x="56" y="0"/>
                </a:moveTo>
                <a:cubicBezTo>
                  <a:pt x="132" y="68"/>
                  <a:pt x="208" y="136"/>
                  <a:pt x="200" y="192"/>
                </a:cubicBezTo>
                <a:cubicBezTo>
                  <a:pt x="192" y="248"/>
                  <a:pt x="16" y="280"/>
                  <a:pt x="8" y="336"/>
                </a:cubicBezTo>
                <a:cubicBezTo>
                  <a:pt x="0" y="392"/>
                  <a:pt x="152" y="464"/>
                  <a:pt x="152" y="528"/>
                </a:cubicBezTo>
                <a:cubicBezTo>
                  <a:pt x="152" y="592"/>
                  <a:pt x="8" y="672"/>
                  <a:pt x="8" y="720"/>
                </a:cubicBezTo>
                <a:cubicBezTo>
                  <a:pt x="8" y="768"/>
                  <a:pt x="144" y="776"/>
                  <a:pt x="152" y="816"/>
                </a:cubicBezTo>
                <a:cubicBezTo>
                  <a:pt x="160" y="856"/>
                  <a:pt x="56" y="912"/>
                  <a:pt x="56" y="960"/>
                </a:cubicBezTo>
                <a:cubicBezTo>
                  <a:pt x="56" y="1008"/>
                  <a:pt x="160" y="1056"/>
                  <a:pt x="152" y="1104"/>
                </a:cubicBezTo>
                <a:cubicBezTo>
                  <a:pt x="144" y="1152"/>
                  <a:pt x="16" y="1208"/>
                  <a:pt x="8" y="1248"/>
                </a:cubicBezTo>
                <a:cubicBezTo>
                  <a:pt x="0" y="1288"/>
                  <a:pt x="96" y="1296"/>
                  <a:pt x="104" y="1344"/>
                </a:cubicBezTo>
                <a:cubicBezTo>
                  <a:pt x="112" y="1392"/>
                  <a:pt x="40" y="1496"/>
                  <a:pt x="56" y="1536"/>
                </a:cubicBezTo>
              </a:path>
            </a:pathLst>
          </a:custGeom>
          <a:noFill/>
          <a:ln w="2844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7178" name="Text Box 124"/>
          <p:cNvSpPr txBox="1">
            <a:spLocks noChangeArrowheads="1"/>
          </p:cNvSpPr>
          <p:nvPr/>
        </p:nvSpPr>
        <p:spPr bwMode="auto">
          <a:xfrm>
            <a:off x="10877200" y="8226256"/>
            <a:ext cx="4587877" cy="65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0000" tIns="93600" rIns="180000" bIns="936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>
              <a:lnSpc>
                <a:spcPct val="85000"/>
              </a:lnSpc>
              <a:spcBef>
                <a:spcPts val="451"/>
              </a:spcBef>
              <a:buClr>
                <a:srgbClr val="3333CC"/>
              </a:buClr>
            </a:pPr>
            <a:r>
              <a:rPr lang="en-US" sz="3600" dirty="0">
                <a:solidFill>
                  <a:srgbClr val="3333CC"/>
                </a:solidFill>
                <a:latin typeface="Arial" charset="0"/>
                <a:ea typeface="ＭＳ Ｐゴシック" pitchFamily="34" charset="-128"/>
              </a:rPr>
              <a:t>Serial Code (host)</a:t>
            </a:r>
            <a:r>
              <a:rPr lang="ar-SA" sz="3600" dirty="0">
                <a:solidFill>
                  <a:srgbClr val="3333CC"/>
                </a:solidFill>
                <a:latin typeface="Arial" charset="0"/>
                <a:ea typeface="ＭＳ Ｐゴシック" pitchFamily="34" charset="-128"/>
              </a:rPr>
              <a:t>‏</a:t>
            </a:r>
            <a:endParaRPr lang="en-US" sz="3600" dirty="0">
              <a:solidFill>
                <a:srgbClr val="3333CC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7179" name="Freeform 125"/>
          <p:cNvSpPr>
            <a:spLocks/>
          </p:cNvSpPr>
          <p:nvPr/>
        </p:nvSpPr>
        <p:spPr bwMode="auto">
          <a:xfrm>
            <a:off x="15506705" y="7965047"/>
            <a:ext cx="146051" cy="1212056"/>
          </a:xfrm>
          <a:custGeom>
            <a:avLst/>
            <a:gdLst>
              <a:gd name="T0" fmla="*/ 2147483647 w 208"/>
              <a:gd name="T1" fmla="*/ 0 h 1536"/>
              <a:gd name="T2" fmla="*/ 2147483647 w 208"/>
              <a:gd name="T3" fmla="*/ 2147483647 h 1536"/>
              <a:gd name="T4" fmla="*/ 2147483647 w 208"/>
              <a:gd name="T5" fmla="*/ 2147483647 h 1536"/>
              <a:gd name="T6" fmla="*/ 2147483647 w 208"/>
              <a:gd name="T7" fmla="*/ 2147483647 h 1536"/>
              <a:gd name="T8" fmla="*/ 2147483647 w 208"/>
              <a:gd name="T9" fmla="*/ 2147483647 h 1536"/>
              <a:gd name="T10" fmla="*/ 2147483647 w 208"/>
              <a:gd name="T11" fmla="*/ 2147483647 h 1536"/>
              <a:gd name="T12" fmla="*/ 2147483647 w 208"/>
              <a:gd name="T13" fmla="*/ 2147483647 h 1536"/>
              <a:gd name="T14" fmla="*/ 2147483647 w 208"/>
              <a:gd name="T15" fmla="*/ 2147483647 h 1536"/>
              <a:gd name="T16" fmla="*/ 2147483647 w 208"/>
              <a:gd name="T17" fmla="*/ 2147483647 h 1536"/>
              <a:gd name="T18" fmla="*/ 2147483647 w 208"/>
              <a:gd name="T19" fmla="*/ 2147483647 h 1536"/>
              <a:gd name="T20" fmla="*/ 2147483647 w 208"/>
              <a:gd name="T21" fmla="*/ 2147483647 h 1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08"/>
              <a:gd name="T34" fmla="*/ 0 h 1536"/>
              <a:gd name="T35" fmla="*/ 208 w 208"/>
              <a:gd name="T36" fmla="*/ 1536 h 1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08" h="1536">
                <a:moveTo>
                  <a:pt x="56" y="0"/>
                </a:moveTo>
                <a:cubicBezTo>
                  <a:pt x="132" y="68"/>
                  <a:pt x="208" y="136"/>
                  <a:pt x="200" y="192"/>
                </a:cubicBezTo>
                <a:cubicBezTo>
                  <a:pt x="192" y="248"/>
                  <a:pt x="16" y="280"/>
                  <a:pt x="8" y="336"/>
                </a:cubicBezTo>
                <a:cubicBezTo>
                  <a:pt x="0" y="392"/>
                  <a:pt x="152" y="464"/>
                  <a:pt x="152" y="528"/>
                </a:cubicBezTo>
                <a:cubicBezTo>
                  <a:pt x="152" y="592"/>
                  <a:pt x="8" y="672"/>
                  <a:pt x="8" y="720"/>
                </a:cubicBezTo>
                <a:cubicBezTo>
                  <a:pt x="8" y="768"/>
                  <a:pt x="144" y="776"/>
                  <a:pt x="152" y="816"/>
                </a:cubicBezTo>
                <a:cubicBezTo>
                  <a:pt x="160" y="856"/>
                  <a:pt x="56" y="912"/>
                  <a:pt x="56" y="960"/>
                </a:cubicBezTo>
                <a:cubicBezTo>
                  <a:pt x="56" y="1008"/>
                  <a:pt x="160" y="1056"/>
                  <a:pt x="152" y="1104"/>
                </a:cubicBezTo>
                <a:cubicBezTo>
                  <a:pt x="144" y="1152"/>
                  <a:pt x="16" y="1208"/>
                  <a:pt x="8" y="1248"/>
                </a:cubicBezTo>
                <a:cubicBezTo>
                  <a:pt x="0" y="1288"/>
                  <a:pt x="96" y="1296"/>
                  <a:pt x="104" y="1344"/>
                </a:cubicBezTo>
                <a:cubicBezTo>
                  <a:pt x="112" y="1392"/>
                  <a:pt x="40" y="1496"/>
                  <a:pt x="56" y="1536"/>
                </a:cubicBezTo>
              </a:path>
            </a:pathLst>
          </a:custGeom>
          <a:noFill/>
          <a:ln w="2844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7180" name="Text Box 126"/>
          <p:cNvSpPr txBox="1">
            <a:spLocks noChangeArrowheads="1"/>
          </p:cNvSpPr>
          <p:nvPr/>
        </p:nvSpPr>
        <p:spPr bwMode="auto">
          <a:xfrm>
            <a:off x="4919664" y="9282899"/>
            <a:ext cx="7721600" cy="1166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0000" tIns="93600" rIns="180000" bIns="936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>
              <a:spcBef>
                <a:spcPts val="901"/>
              </a:spcBef>
              <a:buClr>
                <a:srgbClr val="00CC00"/>
              </a:buClr>
            </a:pPr>
            <a:r>
              <a:rPr lang="en-US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Parallel Kernel (device)</a:t>
            </a:r>
            <a:r>
              <a:rPr lang="ar-SA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‏</a:t>
            </a:r>
            <a:endParaRPr lang="en-US" sz="2800" dirty="0">
              <a:solidFill>
                <a:schemeClr val="accent1"/>
              </a:solidFill>
              <a:latin typeface="Arial" charset="0"/>
              <a:ea typeface="ＭＳ Ｐゴシック" pitchFamily="34" charset="-128"/>
            </a:endParaRPr>
          </a:p>
          <a:p>
            <a:pPr eaLnBrk="1" hangingPunct="1">
              <a:spcBef>
                <a:spcPts val="901"/>
              </a:spcBef>
              <a:buClr>
                <a:srgbClr val="00CC00"/>
              </a:buClr>
            </a:pPr>
            <a:r>
              <a:rPr lang="en-US" sz="2800" dirty="0" err="1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KernelB</a:t>
            </a:r>
            <a:r>
              <a:rPr lang="en-US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&lt;&lt;&lt; </a:t>
            </a:r>
            <a:r>
              <a:rPr lang="en-US" sz="2800" dirty="0" err="1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nBlk</a:t>
            </a:r>
            <a:r>
              <a:rPr lang="en-US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, </a:t>
            </a:r>
            <a:r>
              <a:rPr lang="en-US" sz="2800" dirty="0" err="1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nTid</a:t>
            </a:r>
            <a:r>
              <a:rPr lang="en-US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 &gt;&gt;&gt;(</a:t>
            </a:r>
            <a:r>
              <a:rPr lang="en-US" sz="2800" dirty="0" err="1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args</a:t>
            </a:r>
            <a:r>
              <a:rPr lang="en-US" sz="2800" dirty="0">
                <a:solidFill>
                  <a:schemeClr val="accent1"/>
                </a:solidFill>
                <a:latin typeface="Arial" charset="0"/>
                <a:ea typeface="ＭＳ Ｐゴシック" pitchFamily="34" charset="-128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343605330"/>
      </p:ext>
    </p:extLst>
  </p:cSld>
  <p:clrMapOvr>
    <a:masterClrMapping/>
  </p:clrMapOvr>
  <p:transition advTm="6761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A Thread as a Von-Neumann Processor</a:t>
            </a:r>
          </a:p>
        </p:txBody>
      </p:sp>
      <p:sp>
        <p:nvSpPr>
          <p:cNvPr id="11269" name="Rectangle 4"/>
          <p:cNvSpPr>
            <a:spLocks noChangeArrowheads="1"/>
          </p:cNvSpPr>
          <p:nvPr/>
        </p:nvSpPr>
        <p:spPr bwMode="auto">
          <a:xfrm>
            <a:off x="9906000" y="5029201"/>
            <a:ext cx="4572000" cy="16002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600" b="0" kern="1200">
                <a:solidFill>
                  <a:srgbClr val="76B900"/>
                </a:solidFill>
                <a:latin typeface="Trebuchet MS"/>
                <a:ea typeface="+mn-ea"/>
                <a:cs typeface="+mn-cs"/>
              </a:rPr>
              <a:t>Memory</a:t>
            </a:r>
          </a:p>
        </p:txBody>
      </p:sp>
      <p:sp>
        <p:nvSpPr>
          <p:cNvPr id="11270" name="Rectangle 5"/>
          <p:cNvSpPr>
            <a:spLocks noChangeArrowheads="1"/>
          </p:cNvSpPr>
          <p:nvPr/>
        </p:nvSpPr>
        <p:spPr bwMode="auto">
          <a:xfrm>
            <a:off x="9601200" y="7086601"/>
            <a:ext cx="5181600" cy="25146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76B900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1271" name="Rectangle 6"/>
          <p:cNvSpPr>
            <a:spLocks noChangeArrowheads="1"/>
          </p:cNvSpPr>
          <p:nvPr/>
        </p:nvSpPr>
        <p:spPr bwMode="auto">
          <a:xfrm>
            <a:off x="7924800" y="10172700"/>
            <a:ext cx="8382000" cy="1638301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600" b="0" kern="1200">
                <a:solidFill>
                  <a:srgbClr val="76B900"/>
                </a:solidFill>
                <a:latin typeface="Trebuchet MS"/>
                <a:ea typeface="+mn-ea"/>
                <a:cs typeface="+mn-cs"/>
              </a:rPr>
              <a:t>Control Unit</a:t>
            </a:r>
          </a:p>
          <a:p>
            <a:pPr defTabSz="2438430" hangingPunct="1"/>
            <a:endParaRPr lang="en-US" sz="3600" b="0" kern="1200">
              <a:solidFill>
                <a:srgbClr val="76B900"/>
              </a:solidFill>
              <a:latin typeface="Trebuchet MS"/>
              <a:ea typeface="+mn-ea"/>
              <a:cs typeface="+mn-cs"/>
            </a:endParaRPr>
          </a:p>
          <a:p>
            <a:pPr defTabSz="2438430" hangingPunct="1"/>
            <a:endParaRPr lang="en-US" sz="3600" b="0" kern="1200">
              <a:solidFill>
                <a:srgbClr val="76B900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1272" name="Rectangle 7"/>
          <p:cNvSpPr>
            <a:spLocks noChangeArrowheads="1"/>
          </p:cNvSpPr>
          <p:nvPr/>
        </p:nvSpPr>
        <p:spPr bwMode="auto">
          <a:xfrm>
            <a:off x="16002000" y="5257801"/>
            <a:ext cx="1828800" cy="2057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600" b="0" kern="1200">
                <a:solidFill>
                  <a:srgbClr val="76B900"/>
                </a:solidFill>
                <a:latin typeface="Trebuchet MS"/>
                <a:ea typeface="+mn-ea"/>
                <a:cs typeface="+mn-cs"/>
              </a:rPr>
              <a:t>I/O</a:t>
            </a:r>
          </a:p>
        </p:txBody>
      </p:sp>
      <p:grpSp>
        <p:nvGrpSpPr>
          <p:cNvPr id="11273" name="Group 26"/>
          <p:cNvGrpSpPr>
            <a:grpSpLocks/>
          </p:cNvGrpSpPr>
          <p:nvPr/>
        </p:nvGrpSpPr>
        <p:grpSpPr bwMode="auto">
          <a:xfrm>
            <a:off x="10210800" y="8458208"/>
            <a:ext cx="2133601" cy="707232"/>
            <a:chOff x="528" y="2688"/>
            <a:chExt cx="672" cy="297"/>
          </a:xfrm>
        </p:grpSpPr>
        <p:grpSp>
          <p:nvGrpSpPr>
            <p:cNvPr id="11287" name="Group 24"/>
            <p:cNvGrpSpPr>
              <a:grpSpLocks/>
            </p:cNvGrpSpPr>
            <p:nvPr/>
          </p:nvGrpSpPr>
          <p:grpSpPr bwMode="auto">
            <a:xfrm>
              <a:off x="528" y="2688"/>
              <a:ext cx="672" cy="288"/>
              <a:chOff x="528" y="2688"/>
              <a:chExt cx="672" cy="288"/>
            </a:xfrm>
          </p:grpSpPr>
          <p:sp>
            <p:nvSpPr>
              <p:cNvPr id="11289" name="Line 13"/>
              <p:cNvSpPr>
                <a:spLocks noChangeShapeType="1"/>
              </p:cNvSpPr>
              <p:nvPr/>
            </p:nvSpPr>
            <p:spPr bwMode="auto">
              <a:xfrm>
                <a:off x="768" y="2688"/>
                <a:ext cx="96" cy="9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algn="l" defTabSz="2438430" hangingPunct="1"/>
                <a:endParaRPr lang="en-US" sz="3600" b="0" kern="1200">
                  <a:solidFill>
                    <a:srgbClr val="76B900"/>
                  </a:solidFill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1290" name="Line 14"/>
              <p:cNvSpPr>
                <a:spLocks noChangeShapeType="1"/>
              </p:cNvSpPr>
              <p:nvPr/>
            </p:nvSpPr>
            <p:spPr bwMode="auto">
              <a:xfrm flipV="1">
                <a:off x="864" y="2688"/>
                <a:ext cx="96" cy="9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algn="l" defTabSz="2438430" hangingPunct="1"/>
                <a:endParaRPr lang="en-US" sz="3600" b="0" kern="1200">
                  <a:solidFill>
                    <a:srgbClr val="76B900"/>
                  </a:solidFill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1291" name="Line 19"/>
              <p:cNvSpPr>
                <a:spLocks noChangeShapeType="1"/>
              </p:cNvSpPr>
              <p:nvPr/>
            </p:nvSpPr>
            <p:spPr bwMode="auto">
              <a:xfrm>
                <a:off x="528" y="2688"/>
                <a:ext cx="144" cy="28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algn="l" defTabSz="2438430" hangingPunct="1"/>
                <a:endParaRPr lang="en-US" sz="3600" b="0" kern="1200">
                  <a:solidFill>
                    <a:srgbClr val="76B900"/>
                  </a:solidFill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1292" name="Line 20"/>
              <p:cNvSpPr>
                <a:spLocks noChangeShapeType="1"/>
              </p:cNvSpPr>
              <p:nvPr/>
            </p:nvSpPr>
            <p:spPr bwMode="auto">
              <a:xfrm flipH="1">
                <a:off x="1056" y="2688"/>
                <a:ext cx="144" cy="28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algn="l" defTabSz="2438430" hangingPunct="1"/>
                <a:endParaRPr lang="en-US" sz="3600" b="0" kern="1200">
                  <a:solidFill>
                    <a:srgbClr val="76B900"/>
                  </a:solidFill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1293" name="Line 21"/>
              <p:cNvSpPr>
                <a:spLocks noChangeShapeType="1"/>
              </p:cNvSpPr>
              <p:nvPr/>
            </p:nvSpPr>
            <p:spPr bwMode="auto">
              <a:xfrm>
                <a:off x="672" y="2976"/>
                <a:ext cx="384" cy="0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algn="l" defTabSz="2438430" hangingPunct="1"/>
                <a:endParaRPr lang="en-US" sz="3600" b="0" kern="1200">
                  <a:solidFill>
                    <a:srgbClr val="76B900"/>
                  </a:solidFill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1294" name="Line 22"/>
              <p:cNvSpPr>
                <a:spLocks noChangeShapeType="1"/>
              </p:cNvSpPr>
              <p:nvPr/>
            </p:nvSpPr>
            <p:spPr bwMode="auto">
              <a:xfrm>
                <a:off x="528" y="2688"/>
                <a:ext cx="240" cy="0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algn="l" defTabSz="2438430" hangingPunct="1"/>
                <a:endParaRPr lang="en-US" sz="3600" b="0" kern="1200">
                  <a:solidFill>
                    <a:srgbClr val="76B900"/>
                  </a:solidFill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11295" name="Line 23"/>
              <p:cNvSpPr>
                <a:spLocks noChangeShapeType="1"/>
              </p:cNvSpPr>
              <p:nvPr/>
            </p:nvSpPr>
            <p:spPr bwMode="auto">
              <a:xfrm>
                <a:off x="960" y="2688"/>
                <a:ext cx="240" cy="0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algn="l" defTabSz="2438430" hangingPunct="1"/>
                <a:endParaRPr lang="en-US" sz="3600" b="0" kern="1200">
                  <a:solidFill>
                    <a:srgbClr val="76B900"/>
                  </a:solidFill>
                  <a:latin typeface="Trebuchet MS"/>
                  <a:ea typeface="+mn-ea"/>
                  <a:cs typeface="+mn-cs"/>
                </a:endParaRPr>
              </a:p>
            </p:txBody>
          </p:sp>
        </p:grpSp>
        <p:sp>
          <p:nvSpPr>
            <p:cNvPr id="11288" name="Text Box 25"/>
            <p:cNvSpPr txBox="1">
              <a:spLocks noChangeArrowheads="1"/>
            </p:cNvSpPr>
            <p:nvPr/>
          </p:nvSpPr>
          <p:spPr bwMode="auto">
            <a:xfrm>
              <a:off x="630" y="2688"/>
              <a:ext cx="408" cy="2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9pPr>
            </a:lstStyle>
            <a:p>
              <a:pPr algn="l" defTabSz="2438430" eaLnBrk="1" hangingPunct="1"/>
              <a:r>
                <a:rPr lang="en-US" sz="4000" b="0" kern="1200" dirty="0">
                  <a:solidFill>
                    <a:srgbClr val="76B900"/>
                  </a:solidFill>
                  <a:ea typeface="+mn-ea"/>
                </a:rPr>
                <a:t>ALU</a:t>
              </a:r>
            </a:p>
          </p:txBody>
        </p:sp>
      </p:grpSp>
      <p:grpSp>
        <p:nvGrpSpPr>
          <p:cNvPr id="11274" name="Group 29"/>
          <p:cNvGrpSpPr>
            <a:grpSpLocks/>
          </p:cNvGrpSpPr>
          <p:nvPr/>
        </p:nvGrpSpPr>
        <p:grpSpPr bwMode="auto">
          <a:xfrm>
            <a:off x="12953999" y="7886702"/>
            <a:ext cx="1371600" cy="1485902"/>
            <a:chOff x="720" y="1632"/>
            <a:chExt cx="432" cy="624"/>
          </a:xfrm>
        </p:grpSpPr>
        <p:sp>
          <p:nvSpPr>
            <p:cNvPr id="11285" name="Rectangle 27"/>
            <p:cNvSpPr>
              <a:spLocks noChangeArrowheads="1"/>
            </p:cNvSpPr>
            <p:nvPr/>
          </p:nvSpPr>
          <p:spPr bwMode="auto">
            <a:xfrm>
              <a:off x="720" y="1632"/>
              <a:ext cx="432" cy="624"/>
            </a:xfrm>
            <a:prstGeom prst="rect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l" defTabSz="2438430" hangingPunct="1"/>
              <a:endParaRPr lang="en-US" sz="3600" b="0" kern="1200">
                <a:solidFill>
                  <a:srgbClr val="76B900"/>
                </a:solidFill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11286" name="Text Box 28"/>
            <p:cNvSpPr txBox="1">
              <a:spLocks noChangeArrowheads="1"/>
            </p:cNvSpPr>
            <p:nvPr/>
          </p:nvSpPr>
          <p:spPr bwMode="auto">
            <a:xfrm>
              <a:off x="720" y="1680"/>
              <a:ext cx="333" cy="5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9pPr>
            </a:lstStyle>
            <a:p>
              <a:pPr algn="l" defTabSz="2438430" eaLnBrk="1" hangingPunct="1"/>
              <a:r>
                <a:rPr lang="en-US" sz="4000" b="0" kern="1200" dirty="0" err="1">
                  <a:solidFill>
                    <a:srgbClr val="76B900"/>
                  </a:solidFill>
                  <a:ea typeface="+mn-ea"/>
                </a:rPr>
                <a:t>Reg</a:t>
              </a:r>
              <a:endParaRPr lang="en-US" sz="4000" b="0" kern="1200" dirty="0">
                <a:solidFill>
                  <a:srgbClr val="76B900"/>
                </a:solidFill>
                <a:ea typeface="+mn-ea"/>
              </a:endParaRPr>
            </a:p>
            <a:p>
              <a:pPr algn="l" defTabSz="2438430" eaLnBrk="1" hangingPunct="1"/>
              <a:r>
                <a:rPr lang="en-US" sz="4000" b="0" kern="1200" dirty="0">
                  <a:solidFill>
                    <a:srgbClr val="76B900"/>
                  </a:solidFill>
                  <a:ea typeface="+mn-ea"/>
                </a:rPr>
                <a:t>File</a:t>
              </a:r>
            </a:p>
          </p:txBody>
        </p:sp>
      </p:grpSp>
      <p:sp>
        <p:nvSpPr>
          <p:cNvPr id="11275" name="Rectangle 30"/>
          <p:cNvSpPr>
            <a:spLocks noChangeArrowheads="1"/>
          </p:cNvSpPr>
          <p:nvPr/>
        </p:nvSpPr>
        <p:spPr bwMode="auto">
          <a:xfrm>
            <a:off x="9296400" y="10972800"/>
            <a:ext cx="1828800" cy="4572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600" b="0" kern="1200">
                <a:solidFill>
                  <a:srgbClr val="76B900"/>
                </a:solidFill>
                <a:latin typeface="Trebuchet MS"/>
                <a:ea typeface="+mn-ea"/>
                <a:cs typeface="+mn-cs"/>
              </a:rPr>
              <a:t>PC</a:t>
            </a:r>
          </a:p>
        </p:txBody>
      </p:sp>
      <p:sp>
        <p:nvSpPr>
          <p:cNvPr id="11276" name="Rectangle 31"/>
          <p:cNvSpPr>
            <a:spLocks noChangeArrowheads="1"/>
          </p:cNvSpPr>
          <p:nvPr/>
        </p:nvSpPr>
        <p:spPr bwMode="auto">
          <a:xfrm>
            <a:off x="13258800" y="10972800"/>
            <a:ext cx="1828800" cy="4572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600" b="0" kern="1200">
                <a:solidFill>
                  <a:srgbClr val="76B900"/>
                </a:solidFill>
                <a:latin typeface="Trebuchet MS"/>
                <a:ea typeface="+mn-ea"/>
                <a:cs typeface="+mn-cs"/>
              </a:rPr>
              <a:t>IR</a:t>
            </a:r>
          </a:p>
        </p:txBody>
      </p:sp>
      <p:cxnSp>
        <p:nvCxnSpPr>
          <p:cNvPr id="11277" name="AutoShape 35"/>
          <p:cNvCxnSpPr>
            <a:cxnSpLocks noChangeShapeType="1"/>
          </p:cNvCxnSpPr>
          <p:nvPr/>
        </p:nvCxnSpPr>
        <p:spPr bwMode="auto">
          <a:xfrm rot="-5400000">
            <a:off x="7486650" y="7753349"/>
            <a:ext cx="3771901" cy="1066800"/>
          </a:xfrm>
          <a:prstGeom prst="bentConnector2">
            <a:avLst/>
          </a:prstGeom>
          <a:noFill/>
          <a:ln w="9525">
            <a:solidFill>
              <a:schemeClr val="bg1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78" name="Line 37"/>
          <p:cNvSpPr>
            <a:spLocks noChangeShapeType="1"/>
          </p:cNvSpPr>
          <p:nvPr/>
        </p:nvSpPr>
        <p:spPr bwMode="auto">
          <a:xfrm flipV="1">
            <a:off x="12039600" y="9601202"/>
            <a:ext cx="0" cy="571501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l" defTabSz="2438430" hangingPunct="1"/>
            <a:endParaRPr lang="en-US" sz="3600" b="0" kern="1200">
              <a:solidFill>
                <a:srgbClr val="76B900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1279" name="Line 38"/>
          <p:cNvSpPr>
            <a:spLocks noChangeShapeType="1"/>
          </p:cNvSpPr>
          <p:nvPr/>
        </p:nvSpPr>
        <p:spPr bwMode="auto">
          <a:xfrm flipV="1">
            <a:off x="11125200" y="6629400"/>
            <a:ext cx="0" cy="4572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l" defTabSz="2438430" hangingPunct="1"/>
            <a:endParaRPr lang="en-US" sz="3600" b="0" kern="1200">
              <a:solidFill>
                <a:srgbClr val="76B900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1280" name="Line 39"/>
          <p:cNvSpPr>
            <a:spLocks noChangeShapeType="1"/>
          </p:cNvSpPr>
          <p:nvPr/>
        </p:nvSpPr>
        <p:spPr bwMode="auto">
          <a:xfrm>
            <a:off x="12954000" y="6629400"/>
            <a:ext cx="0" cy="4572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l" defTabSz="2438430" hangingPunct="1"/>
            <a:endParaRPr lang="en-US" sz="3600" b="0" kern="1200">
              <a:solidFill>
                <a:srgbClr val="76B900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1281" name="Line 40"/>
          <p:cNvSpPr>
            <a:spLocks noChangeShapeType="1"/>
          </p:cNvSpPr>
          <p:nvPr/>
        </p:nvSpPr>
        <p:spPr bwMode="auto">
          <a:xfrm>
            <a:off x="14478000" y="5600701"/>
            <a:ext cx="152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l" defTabSz="2438430" hangingPunct="1"/>
            <a:endParaRPr lang="en-US" sz="3600" b="0" kern="1200">
              <a:solidFill>
                <a:srgbClr val="76B900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1282" name="Line 41"/>
          <p:cNvSpPr>
            <a:spLocks noChangeShapeType="1"/>
          </p:cNvSpPr>
          <p:nvPr/>
        </p:nvSpPr>
        <p:spPr bwMode="auto">
          <a:xfrm flipH="1">
            <a:off x="14478000" y="6057901"/>
            <a:ext cx="152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l" defTabSz="2438430" hangingPunct="1"/>
            <a:endParaRPr lang="en-US" sz="3600" b="0" kern="1200">
              <a:solidFill>
                <a:srgbClr val="76B900"/>
              </a:solidFill>
              <a:latin typeface="Trebuchet MS"/>
              <a:ea typeface="+mn-ea"/>
              <a:cs typeface="+mn-cs"/>
            </a:endParaRPr>
          </a:p>
        </p:txBody>
      </p:sp>
      <p:cxnSp>
        <p:nvCxnSpPr>
          <p:cNvPr id="11283" name="AutoShape 44"/>
          <p:cNvCxnSpPr>
            <a:cxnSpLocks noChangeShapeType="1"/>
          </p:cNvCxnSpPr>
          <p:nvPr/>
        </p:nvCxnSpPr>
        <p:spPr bwMode="auto">
          <a:xfrm rot="-5400000">
            <a:off x="14154150" y="8324851"/>
            <a:ext cx="3086101" cy="609600"/>
          </a:xfrm>
          <a:prstGeom prst="bentConnector2">
            <a:avLst/>
          </a:prstGeom>
          <a:noFill/>
          <a:ln w="9525">
            <a:solidFill>
              <a:schemeClr val="bg1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84" name="Text Box 46"/>
          <p:cNvSpPr txBox="1">
            <a:spLocks noChangeArrowheads="1"/>
          </p:cNvSpPr>
          <p:nvPr/>
        </p:nvSpPr>
        <p:spPr bwMode="auto">
          <a:xfrm>
            <a:off x="10080627" y="7088588"/>
            <a:ext cx="448071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l" defTabSz="2438430" eaLnBrk="1" hangingPunct="1"/>
            <a:r>
              <a:rPr lang="en-US" sz="4800" b="0" kern="1200" dirty="0">
                <a:solidFill>
                  <a:srgbClr val="76B900"/>
                </a:solidFill>
                <a:ea typeface="+mn-ea"/>
              </a:rPr>
              <a:t>Processing Unit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268331" y="2590800"/>
            <a:ext cx="8939669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 defTabSz="2438430" hangingPunct="1"/>
            <a:r>
              <a:rPr lang="en-US" sz="3600" b="0" kern="1200" dirty="0">
                <a:solidFill>
                  <a:srgbClr val="76B900"/>
                </a:solidFill>
                <a:latin typeface="Trebuchet MS"/>
                <a:ea typeface="+mn-ea"/>
                <a:cs typeface="+mn-cs"/>
              </a:rPr>
              <a:t>A thread is a “virtualized” or “abstracted” </a:t>
            </a:r>
          </a:p>
          <a:p>
            <a:pPr algn="l" defTabSz="2438430" hangingPunct="1"/>
            <a:r>
              <a:rPr lang="en-US" sz="3600" b="0" kern="1200" dirty="0">
                <a:solidFill>
                  <a:srgbClr val="76B900"/>
                </a:solidFill>
                <a:latin typeface="Trebuchet MS"/>
                <a:ea typeface="+mn-ea"/>
                <a:cs typeface="+mn-cs"/>
              </a:rPr>
              <a:t>Von-Neumann Processor</a:t>
            </a:r>
          </a:p>
        </p:txBody>
      </p:sp>
      <p:cxnSp>
        <p:nvCxnSpPr>
          <p:cNvPr id="32" name="AutoShape 35"/>
          <p:cNvCxnSpPr>
            <a:cxnSpLocks noChangeShapeType="1"/>
          </p:cNvCxnSpPr>
          <p:nvPr/>
        </p:nvCxnSpPr>
        <p:spPr bwMode="auto">
          <a:xfrm rot="5400000" flipH="1" flipV="1">
            <a:off x="7038239" y="7343831"/>
            <a:ext cx="4134541" cy="1523208"/>
          </a:xfrm>
          <a:prstGeom prst="bentConnector3">
            <a:avLst>
              <a:gd name="adj1" fmla="val 100737"/>
            </a:avLst>
          </a:prstGeom>
          <a:noFill/>
          <a:ln w="9525">
            <a:solidFill>
              <a:schemeClr val="bg1"/>
            </a:solidFill>
            <a:prstDash val="solid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Straight Arrow Connector 8"/>
          <p:cNvCxnSpPr/>
          <p:nvPr/>
        </p:nvCxnSpPr>
        <p:spPr>
          <a:xfrm>
            <a:off x="12496797" y="9553234"/>
            <a:ext cx="0" cy="61946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03658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8897">
        <p:fade/>
      </p:transition>
    </mc:Choice>
    <mc:Fallback xmlns="">
      <p:transition spd="med" advTm="1088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latin typeface="Arial" charset="0"/>
              </a:rPr>
              <a:t>Arrays of Parallel Threads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400"/>
              </a:spcBef>
              <a:buFont typeface="Arial" charset="0"/>
              <a:buChar char="•"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>
              <a:spcBef>
                <a:spcPts val="1400"/>
              </a:spcBef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A CUDA kernel is executed by a </a:t>
            </a:r>
            <a:r>
              <a:rPr lang="en-US" dirty="0">
                <a:solidFill>
                  <a:schemeClr val="accent2"/>
                </a:solidFill>
                <a:latin typeface="Arial" charset="0"/>
              </a:rPr>
              <a:t>grid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 (array) of</a:t>
            </a:r>
            <a:r>
              <a:rPr lang="en-US" dirty="0">
                <a:solidFill>
                  <a:srgbClr val="3333CC"/>
                </a:solidFill>
                <a:latin typeface="Arial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threads </a:t>
            </a:r>
          </a:p>
          <a:p>
            <a:pPr lvl="1">
              <a:spcBef>
                <a:spcPts val="1200"/>
              </a:spcBef>
              <a:buFont typeface="Arial" charset="0"/>
              <a:buChar char="–"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All threads in a grid run the same kernel code (Single Program Multiple Data)</a:t>
            </a:r>
            <a:r>
              <a:rPr lang="ar-SA" dirty="0">
                <a:solidFill>
                  <a:srgbClr val="000000"/>
                </a:solidFill>
                <a:latin typeface="Arial" charset="0"/>
              </a:rPr>
              <a:t>‏</a:t>
            </a: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lvl="1">
              <a:spcBef>
                <a:spcPts val="1200"/>
              </a:spcBef>
              <a:buFont typeface="Arial" charset="0"/>
              <a:buChar char="–"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Each thread has indexes that it uses to compute memory addresses and make control decisions</a:t>
            </a:r>
          </a:p>
          <a:p>
            <a:endParaRPr lang="en-US" dirty="0"/>
          </a:p>
        </p:txBody>
      </p:sp>
      <p:sp>
        <p:nvSpPr>
          <p:cNvPr id="12294" name="Freeform 26"/>
          <p:cNvSpPr>
            <a:spLocks/>
          </p:cNvSpPr>
          <p:nvPr/>
        </p:nvSpPr>
        <p:spPr bwMode="auto">
          <a:xfrm>
            <a:off x="9144001" y="7500550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2296" name="Freeform 28"/>
          <p:cNvSpPr>
            <a:spLocks/>
          </p:cNvSpPr>
          <p:nvPr/>
        </p:nvSpPr>
        <p:spPr bwMode="auto">
          <a:xfrm>
            <a:off x="10224481" y="7500551"/>
            <a:ext cx="482600" cy="3555208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2297" name="Freeform 29"/>
          <p:cNvSpPr>
            <a:spLocks/>
          </p:cNvSpPr>
          <p:nvPr/>
        </p:nvSpPr>
        <p:spPr bwMode="auto">
          <a:xfrm>
            <a:off x="11280201" y="7500550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2298" name="Freeform 30"/>
          <p:cNvSpPr>
            <a:spLocks/>
          </p:cNvSpPr>
          <p:nvPr/>
        </p:nvSpPr>
        <p:spPr bwMode="auto">
          <a:xfrm>
            <a:off x="13688135" y="7500550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2299" name="Freeform 33"/>
          <p:cNvSpPr>
            <a:spLocks/>
          </p:cNvSpPr>
          <p:nvPr/>
        </p:nvSpPr>
        <p:spPr bwMode="auto">
          <a:xfrm>
            <a:off x="12642041" y="7500550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45" name="Rectangle 44"/>
          <p:cNvSpPr/>
          <p:nvPr/>
        </p:nvSpPr>
        <p:spPr>
          <a:xfrm>
            <a:off x="7929365" y="8300651"/>
            <a:ext cx="7467600" cy="17145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i = </a:t>
            </a:r>
            <a:r>
              <a:rPr lang="en-US" sz="2800" dirty="0" err="1">
                <a:solidFill>
                  <a:schemeClr val="accent1"/>
                </a:solidFill>
              </a:rPr>
              <a:t>blockIdx.x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800" dirty="0">
                <a:solidFill>
                  <a:schemeClr val="accent1"/>
                </a:solidFill>
              </a:rPr>
              <a:t>*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1"/>
                </a:solidFill>
              </a:rPr>
              <a:t>blockDim.x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800" dirty="0">
                <a:solidFill>
                  <a:schemeClr val="accent1"/>
                </a:solidFill>
              </a:rPr>
              <a:t>+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threadIdx.x</a:t>
            </a:r>
            <a:r>
              <a:rPr lang="en-US" sz="2800" dirty="0">
                <a:solidFill>
                  <a:schemeClr val="tx1"/>
                </a:solidFill>
              </a:rPr>
              <a:t>;</a:t>
            </a:r>
          </a:p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C[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 = A[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 + B[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];</a:t>
            </a:r>
          </a:p>
        </p:txBody>
      </p:sp>
      <p:sp>
        <p:nvSpPr>
          <p:cNvPr id="12301" name="TextBox 22"/>
          <p:cNvSpPr txBox="1">
            <a:spLocks noChangeArrowheads="1"/>
          </p:cNvSpPr>
          <p:nvPr/>
        </p:nvSpPr>
        <p:spPr bwMode="auto">
          <a:xfrm>
            <a:off x="11811344" y="7386251"/>
            <a:ext cx="5437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2800"/>
              <a:t>…</a:t>
            </a:r>
          </a:p>
        </p:txBody>
      </p:sp>
      <p:sp>
        <p:nvSpPr>
          <p:cNvPr id="47" name="Rectangle 46"/>
          <p:cNvSpPr/>
          <p:nvPr/>
        </p:nvSpPr>
        <p:spPr>
          <a:xfrm>
            <a:off x="8609453" y="6929052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8" name="Rectangle 47"/>
          <p:cNvSpPr/>
          <p:nvPr/>
        </p:nvSpPr>
        <p:spPr>
          <a:xfrm>
            <a:off x="9676253" y="6929052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9" name="Rectangle 48"/>
          <p:cNvSpPr/>
          <p:nvPr/>
        </p:nvSpPr>
        <p:spPr>
          <a:xfrm>
            <a:off x="10743053" y="6929052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2114653" y="6929052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254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3181453" y="6929052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255</a:t>
            </a:r>
          </a:p>
        </p:txBody>
      </p:sp>
      <p:sp>
        <p:nvSpPr>
          <p:cNvPr id="12307" name="TextBox 22"/>
          <p:cNvSpPr txBox="1">
            <a:spLocks noChangeArrowheads="1"/>
          </p:cNvSpPr>
          <p:nvPr/>
        </p:nvSpPr>
        <p:spPr bwMode="auto">
          <a:xfrm>
            <a:off x="11811343" y="10243751"/>
            <a:ext cx="80021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800" dirty="0">
                <a:solidFill>
                  <a:schemeClr val="accent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241837687"/>
      </p:ext>
    </p:extLst>
  </p:cSld>
  <p:clrMapOvr>
    <a:masterClrMapping/>
  </p:clrMapOvr>
  <p:transition advTm="123823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0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</a:pPr>
            <a:r>
              <a:rPr lang="en-US" dirty="0">
                <a:solidFill>
                  <a:schemeClr val="accent1"/>
                </a:solidFill>
              </a:rPr>
              <a:t>Thread Blocks: Scalable Cooperation</a:t>
            </a:r>
          </a:p>
        </p:txBody>
      </p:sp>
      <p:sp>
        <p:nvSpPr>
          <p:cNvPr id="13317" name="Rectangle 41"/>
          <p:cNvSpPr>
            <a:spLocks noGrp="1" noChangeArrowheads="1"/>
          </p:cNvSpPr>
          <p:nvPr>
            <p:ph idx="1"/>
          </p:nvPr>
        </p:nvSpPr>
        <p:spPr>
          <a:xfrm>
            <a:off x="3901008" y="8237736"/>
            <a:ext cx="16581120" cy="4651717"/>
          </a:xfrm>
        </p:spPr>
        <p:txBody>
          <a:bodyPr>
            <a:normAutofit/>
          </a:bodyPr>
          <a:lstStyle/>
          <a:p>
            <a:pPr marL="914411" indent="-914411"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r>
              <a:rPr lang="en-US" dirty="0"/>
              <a:t>Divide thread array into multiple blocks</a:t>
            </a:r>
          </a:p>
          <a:p>
            <a:pPr marL="1946302" lvl="1" indent="-803287"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r>
              <a:rPr lang="en-US" dirty="0"/>
              <a:t>Threads within a block cooperate via </a:t>
            </a:r>
            <a:r>
              <a:rPr lang="en-US" b="1" dirty="0">
                <a:solidFill>
                  <a:srgbClr val="3333CC"/>
                </a:solidFill>
              </a:rPr>
              <a:t>shared memory, atomic operations on shared/global memory addresses </a:t>
            </a:r>
            <a:r>
              <a:rPr lang="en-US" dirty="0"/>
              <a:t>and </a:t>
            </a:r>
            <a:r>
              <a:rPr lang="en-US" b="1" dirty="0">
                <a:solidFill>
                  <a:srgbClr val="3333CC"/>
                </a:solidFill>
              </a:rPr>
              <a:t>barrier synchronization</a:t>
            </a:r>
          </a:p>
          <a:p>
            <a:pPr marL="1946302" lvl="1" indent="-803287"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r>
              <a:rPr lang="en-US" dirty="0"/>
              <a:t>Threads in different blocks do not interact </a:t>
            </a:r>
            <a:r>
              <a:rPr lang="en-US" b="1" dirty="0">
                <a:solidFill>
                  <a:srgbClr val="FF0000"/>
                </a:solidFill>
              </a:rPr>
              <a:t>(except for atomic operations on global memory addresses)</a:t>
            </a:r>
          </a:p>
        </p:txBody>
      </p:sp>
      <p:sp>
        <p:nvSpPr>
          <p:cNvPr id="13364" name="Slide Number Placeholder 51"/>
          <p:cNvSpPr>
            <a:spLocks noGrp="1"/>
          </p:cNvSpPr>
          <p:nvPr>
            <p:ph type="sldNum" sz="quarter" idx="4294967295"/>
          </p:nvPr>
        </p:nvSpPr>
        <p:spPr>
          <a:xfrm>
            <a:off x="17526000" y="11247969"/>
            <a:ext cx="3810000" cy="685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00BA1D-64FA-42C4-B632-0EFC61984D63}" type="slidenum">
              <a:rPr lang="en-US" smtClean="0"/>
              <a:pPr>
                <a:defRPr/>
              </a:pPr>
              <a:t>57</a:t>
            </a:fld>
            <a:endParaRPr lang="en-US" dirty="0"/>
          </a:p>
        </p:txBody>
      </p:sp>
      <p:sp>
        <p:nvSpPr>
          <p:cNvPr id="13318" name="Freeform 26"/>
          <p:cNvSpPr>
            <a:spLocks/>
          </p:cNvSpPr>
          <p:nvPr/>
        </p:nvSpPr>
        <p:spPr bwMode="auto">
          <a:xfrm>
            <a:off x="3478063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20" name="Freeform 28"/>
          <p:cNvSpPr>
            <a:spLocks/>
          </p:cNvSpPr>
          <p:nvPr/>
        </p:nvSpPr>
        <p:spPr bwMode="auto">
          <a:xfrm>
            <a:off x="4597401" y="3882431"/>
            <a:ext cx="482600" cy="3555208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21" name="Freeform 29"/>
          <p:cNvSpPr>
            <a:spLocks/>
          </p:cNvSpPr>
          <p:nvPr/>
        </p:nvSpPr>
        <p:spPr bwMode="auto">
          <a:xfrm>
            <a:off x="5613401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22" name="Freeform 30"/>
          <p:cNvSpPr>
            <a:spLocks/>
          </p:cNvSpPr>
          <p:nvPr/>
        </p:nvSpPr>
        <p:spPr bwMode="auto">
          <a:xfrm>
            <a:off x="8128001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23" name="Freeform 33"/>
          <p:cNvSpPr>
            <a:spLocks/>
          </p:cNvSpPr>
          <p:nvPr/>
        </p:nvSpPr>
        <p:spPr bwMode="auto">
          <a:xfrm>
            <a:off x="7070321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11" name="Rectangle 110"/>
          <p:cNvSpPr/>
          <p:nvPr/>
        </p:nvSpPr>
        <p:spPr>
          <a:xfrm>
            <a:off x="3020859" y="4682528"/>
            <a:ext cx="5638800" cy="17145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i = </a:t>
            </a:r>
            <a:r>
              <a:rPr lang="en-US" sz="2800" dirty="0" err="1">
                <a:solidFill>
                  <a:schemeClr val="tx1"/>
                </a:solidFill>
              </a:rPr>
              <a:t>blockIdx.x</a:t>
            </a:r>
            <a:r>
              <a:rPr lang="en-US" sz="2800" dirty="0">
                <a:solidFill>
                  <a:schemeClr val="tx1"/>
                </a:solidFill>
              </a:rPr>
              <a:t> * </a:t>
            </a:r>
            <a:r>
              <a:rPr lang="en-US" sz="2800" dirty="0" err="1">
                <a:solidFill>
                  <a:schemeClr val="tx1"/>
                </a:solidFill>
              </a:rPr>
              <a:t>blockDim.x</a:t>
            </a:r>
            <a:r>
              <a:rPr lang="en-US" sz="2800" dirty="0">
                <a:solidFill>
                  <a:schemeClr val="tx1"/>
                </a:solidFill>
              </a:rPr>
              <a:t> + </a:t>
            </a:r>
            <a:r>
              <a:rPr lang="en-US" sz="2800" dirty="0" err="1">
                <a:solidFill>
                  <a:schemeClr val="tx1"/>
                </a:solidFill>
              </a:rPr>
              <a:t>threadIdx.x</a:t>
            </a:r>
            <a:r>
              <a:rPr lang="en-US" sz="2800" dirty="0">
                <a:solidFill>
                  <a:schemeClr val="tx1"/>
                </a:solidFill>
              </a:rPr>
              <a:t>;</a:t>
            </a:r>
          </a:p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C[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 = A[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 + B[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];</a:t>
            </a:r>
          </a:p>
        </p:txBody>
      </p:sp>
      <p:sp>
        <p:nvSpPr>
          <p:cNvPr id="13325" name="TextBox 22"/>
          <p:cNvSpPr txBox="1">
            <a:spLocks noChangeArrowheads="1"/>
          </p:cNvSpPr>
          <p:nvPr/>
        </p:nvSpPr>
        <p:spPr bwMode="auto">
          <a:xfrm>
            <a:off x="6222749" y="3768129"/>
            <a:ext cx="80021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800"/>
              <a:t>…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3020859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40876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51544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65260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254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75928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255</a:t>
            </a:r>
          </a:p>
        </p:txBody>
      </p:sp>
      <p:sp>
        <p:nvSpPr>
          <p:cNvPr id="13331" name="TextBox 14"/>
          <p:cNvSpPr txBox="1">
            <a:spLocks noChangeArrowheads="1"/>
          </p:cNvSpPr>
          <p:nvPr/>
        </p:nvSpPr>
        <p:spPr bwMode="auto">
          <a:xfrm>
            <a:off x="3764962" y="2387600"/>
            <a:ext cx="371287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000" dirty="0">
                <a:solidFill>
                  <a:schemeClr val="accent1"/>
                </a:solidFill>
              </a:rPr>
              <a:t>Thread Block 0</a:t>
            </a:r>
          </a:p>
        </p:txBody>
      </p:sp>
      <p:sp>
        <p:nvSpPr>
          <p:cNvPr id="13332" name="Freeform 26"/>
          <p:cNvSpPr>
            <a:spLocks/>
          </p:cNvSpPr>
          <p:nvPr/>
        </p:nvSpPr>
        <p:spPr bwMode="auto">
          <a:xfrm>
            <a:off x="9515881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34" name="Freeform 28"/>
          <p:cNvSpPr>
            <a:spLocks/>
          </p:cNvSpPr>
          <p:nvPr/>
        </p:nvSpPr>
        <p:spPr bwMode="auto">
          <a:xfrm>
            <a:off x="10564023" y="3882431"/>
            <a:ext cx="482600" cy="3555208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35" name="Freeform 29"/>
          <p:cNvSpPr>
            <a:spLocks/>
          </p:cNvSpPr>
          <p:nvPr/>
        </p:nvSpPr>
        <p:spPr bwMode="auto">
          <a:xfrm>
            <a:off x="11632103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36" name="Freeform 30"/>
          <p:cNvSpPr>
            <a:spLocks/>
          </p:cNvSpPr>
          <p:nvPr/>
        </p:nvSpPr>
        <p:spPr bwMode="auto">
          <a:xfrm>
            <a:off x="14063983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37" name="Freeform 33"/>
          <p:cNvSpPr>
            <a:spLocks/>
          </p:cNvSpPr>
          <p:nvPr/>
        </p:nvSpPr>
        <p:spPr bwMode="auto">
          <a:xfrm>
            <a:off x="13016743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38" name="TextBox 22"/>
          <p:cNvSpPr txBox="1">
            <a:spLocks noChangeArrowheads="1"/>
          </p:cNvSpPr>
          <p:nvPr/>
        </p:nvSpPr>
        <p:spPr bwMode="auto">
          <a:xfrm>
            <a:off x="12166349" y="3768129"/>
            <a:ext cx="80021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800"/>
              <a:t>…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100312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110980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124696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254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135364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255</a:t>
            </a:r>
          </a:p>
        </p:txBody>
      </p:sp>
      <p:sp>
        <p:nvSpPr>
          <p:cNvPr id="13343" name="TextBox 32"/>
          <p:cNvSpPr txBox="1">
            <a:spLocks noChangeArrowheads="1"/>
          </p:cNvSpPr>
          <p:nvPr/>
        </p:nvSpPr>
        <p:spPr bwMode="auto">
          <a:xfrm>
            <a:off x="9645060" y="2387600"/>
            <a:ext cx="371287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000" dirty="0">
                <a:solidFill>
                  <a:schemeClr val="accent1"/>
                </a:solidFill>
              </a:rPr>
              <a:t>Thread Block 1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89644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8964461" y="4682528"/>
            <a:ext cx="5638800" cy="17145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i = </a:t>
            </a:r>
            <a:r>
              <a:rPr lang="en-US" sz="2800" dirty="0" err="1">
                <a:solidFill>
                  <a:schemeClr val="tx1"/>
                </a:solidFill>
              </a:rPr>
              <a:t>blockIdx.x</a:t>
            </a:r>
            <a:r>
              <a:rPr lang="en-US" sz="2800" dirty="0">
                <a:solidFill>
                  <a:schemeClr val="tx1"/>
                </a:solidFill>
              </a:rPr>
              <a:t> * </a:t>
            </a:r>
            <a:r>
              <a:rPr lang="en-US" sz="2800" dirty="0" err="1">
                <a:solidFill>
                  <a:schemeClr val="tx1"/>
                </a:solidFill>
              </a:rPr>
              <a:t>blockDim.x</a:t>
            </a:r>
            <a:r>
              <a:rPr lang="en-US" sz="2800" dirty="0">
                <a:solidFill>
                  <a:schemeClr val="tx1"/>
                </a:solidFill>
              </a:rPr>
              <a:t> + </a:t>
            </a:r>
            <a:r>
              <a:rPr lang="en-US" sz="2800" dirty="0" err="1">
                <a:solidFill>
                  <a:schemeClr val="tx1"/>
                </a:solidFill>
              </a:rPr>
              <a:t>threadIdx.x</a:t>
            </a:r>
            <a:r>
              <a:rPr lang="en-US" sz="2800" dirty="0">
                <a:solidFill>
                  <a:schemeClr val="tx1"/>
                </a:solidFill>
              </a:rPr>
              <a:t>;</a:t>
            </a:r>
          </a:p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C[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 = A[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 + B[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];</a:t>
            </a:r>
          </a:p>
        </p:txBody>
      </p:sp>
      <p:sp>
        <p:nvSpPr>
          <p:cNvPr id="13346" name="Freeform 26"/>
          <p:cNvSpPr>
            <a:spLocks/>
          </p:cNvSpPr>
          <p:nvPr/>
        </p:nvSpPr>
        <p:spPr bwMode="auto">
          <a:xfrm>
            <a:off x="16189783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48" name="Freeform 28"/>
          <p:cNvSpPr>
            <a:spLocks/>
          </p:cNvSpPr>
          <p:nvPr/>
        </p:nvSpPr>
        <p:spPr bwMode="auto">
          <a:xfrm>
            <a:off x="17258321" y="3882431"/>
            <a:ext cx="482600" cy="3555208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49" name="Freeform 29"/>
          <p:cNvSpPr>
            <a:spLocks/>
          </p:cNvSpPr>
          <p:nvPr/>
        </p:nvSpPr>
        <p:spPr bwMode="auto">
          <a:xfrm>
            <a:off x="18352481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50" name="Freeform 30"/>
          <p:cNvSpPr>
            <a:spLocks/>
          </p:cNvSpPr>
          <p:nvPr/>
        </p:nvSpPr>
        <p:spPr bwMode="auto">
          <a:xfrm>
            <a:off x="20769583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51" name="Freeform 33"/>
          <p:cNvSpPr>
            <a:spLocks/>
          </p:cNvSpPr>
          <p:nvPr/>
        </p:nvSpPr>
        <p:spPr bwMode="auto">
          <a:xfrm>
            <a:off x="19701503" y="3882427"/>
            <a:ext cx="482600" cy="3557589"/>
          </a:xfrm>
          <a:custGeom>
            <a:avLst/>
            <a:gdLst>
              <a:gd name="T0" fmla="*/ 0 w 152"/>
              <a:gd name="T1" fmla="*/ 0 h 1893"/>
              <a:gd name="T2" fmla="*/ 2147483647 w 152"/>
              <a:gd name="T3" fmla="*/ 2147483647 h 1893"/>
              <a:gd name="T4" fmla="*/ 2147483647 w 152"/>
              <a:gd name="T5" fmla="*/ 2147483647 h 1893"/>
              <a:gd name="T6" fmla="*/ 2147483647 w 152"/>
              <a:gd name="T7" fmla="*/ 2147483647 h 1893"/>
              <a:gd name="T8" fmla="*/ 2147483647 w 152"/>
              <a:gd name="T9" fmla="*/ 2147483647 h 1893"/>
              <a:gd name="T10" fmla="*/ 2147483647 w 152"/>
              <a:gd name="T11" fmla="*/ 2147483647 h 1893"/>
              <a:gd name="T12" fmla="*/ 2147483647 w 152"/>
              <a:gd name="T13" fmla="*/ 2147483647 h 18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2"/>
              <a:gd name="T22" fmla="*/ 0 h 1893"/>
              <a:gd name="T23" fmla="*/ 152 w 152"/>
              <a:gd name="T24" fmla="*/ 1893 h 189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2" h="1893">
                <a:moveTo>
                  <a:pt x="0" y="0"/>
                </a:moveTo>
                <a:cubicBezTo>
                  <a:pt x="72" y="119"/>
                  <a:pt x="144" y="238"/>
                  <a:pt x="148" y="357"/>
                </a:cubicBezTo>
                <a:cubicBezTo>
                  <a:pt x="152" y="476"/>
                  <a:pt x="27" y="585"/>
                  <a:pt x="22" y="713"/>
                </a:cubicBezTo>
                <a:cubicBezTo>
                  <a:pt x="17" y="841"/>
                  <a:pt x="122" y="1003"/>
                  <a:pt x="120" y="1125"/>
                </a:cubicBezTo>
                <a:cubicBezTo>
                  <a:pt x="118" y="1247"/>
                  <a:pt x="10" y="1349"/>
                  <a:pt x="11" y="1448"/>
                </a:cubicBezTo>
                <a:cubicBezTo>
                  <a:pt x="12" y="1547"/>
                  <a:pt x="116" y="1643"/>
                  <a:pt x="126" y="1717"/>
                </a:cubicBezTo>
                <a:cubicBezTo>
                  <a:pt x="136" y="1791"/>
                  <a:pt x="81" y="1864"/>
                  <a:pt x="71" y="1893"/>
                </a:cubicBezTo>
              </a:path>
            </a:pathLst>
          </a:custGeom>
          <a:noFill/>
          <a:ln w="936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3600"/>
          </a:p>
        </p:txBody>
      </p:sp>
      <p:sp>
        <p:nvSpPr>
          <p:cNvPr id="13352" name="TextBox 41"/>
          <p:cNvSpPr txBox="1">
            <a:spLocks noChangeArrowheads="1"/>
          </p:cNvSpPr>
          <p:nvPr/>
        </p:nvSpPr>
        <p:spPr bwMode="auto">
          <a:xfrm>
            <a:off x="18871949" y="3768129"/>
            <a:ext cx="80021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800"/>
              <a:t>…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167368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178036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191752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254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202420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255</a:t>
            </a:r>
          </a:p>
        </p:txBody>
      </p:sp>
      <p:sp>
        <p:nvSpPr>
          <p:cNvPr id="13357" name="TextBox 46"/>
          <p:cNvSpPr txBox="1">
            <a:spLocks noChangeArrowheads="1"/>
          </p:cNvSpPr>
          <p:nvPr/>
        </p:nvSpPr>
        <p:spPr bwMode="auto">
          <a:xfrm>
            <a:off x="16385843" y="2394528"/>
            <a:ext cx="431239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000" dirty="0">
                <a:solidFill>
                  <a:schemeClr val="accent1"/>
                </a:solidFill>
              </a:rPr>
              <a:t>Thread Block N-1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15670061" y="3310930"/>
            <a:ext cx="1066800" cy="571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15670061" y="4682528"/>
            <a:ext cx="5638800" cy="17145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i = </a:t>
            </a:r>
            <a:r>
              <a:rPr lang="en-US" sz="2800" dirty="0" err="1">
                <a:solidFill>
                  <a:schemeClr val="tx1"/>
                </a:solidFill>
              </a:rPr>
              <a:t>blockIdx.x</a:t>
            </a:r>
            <a:r>
              <a:rPr lang="en-US" sz="2800" dirty="0">
                <a:solidFill>
                  <a:schemeClr val="tx1"/>
                </a:solidFill>
              </a:rPr>
              <a:t> * </a:t>
            </a:r>
            <a:r>
              <a:rPr lang="en-US" sz="2800" dirty="0" err="1">
                <a:solidFill>
                  <a:schemeClr val="tx1"/>
                </a:solidFill>
              </a:rPr>
              <a:t>blockDim.x</a:t>
            </a:r>
            <a:r>
              <a:rPr lang="en-US" sz="2800" dirty="0">
                <a:solidFill>
                  <a:schemeClr val="tx1"/>
                </a:solidFill>
              </a:rPr>
              <a:t> + </a:t>
            </a:r>
            <a:r>
              <a:rPr lang="en-US" sz="2800" dirty="0" err="1">
                <a:solidFill>
                  <a:schemeClr val="tx1"/>
                </a:solidFill>
              </a:rPr>
              <a:t>threadIdx.x</a:t>
            </a:r>
            <a:r>
              <a:rPr lang="en-US" sz="2800" dirty="0">
                <a:solidFill>
                  <a:schemeClr val="tx1"/>
                </a:solidFill>
              </a:rPr>
              <a:t>;</a:t>
            </a:r>
          </a:p>
          <a:p>
            <a:pPr algn="ctr">
              <a:defRPr/>
            </a:pPr>
            <a:r>
              <a:rPr lang="en-US" sz="2800" dirty="0">
                <a:solidFill>
                  <a:schemeClr val="tx1"/>
                </a:solidFill>
              </a:rPr>
              <a:t>C[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 = A[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 + B[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];</a:t>
            </a:r>
          </a:p>
        </p:txBody>
      </p:sp>
      <p:sp>
        <p:nvSpPr>
          <p:cNvPr id="13360" name="TextBox 22"/>
          <p:cNvSpPr txBox="1">
            <a:spLocks noChangeArrowheads="1"/>
          </p:cNvSpPr>
          <p:nvPr/>
        </p:nvSpPr>
        <p:spPr bwMode="auto">
          <a:xfrm>
            <a:off x="14909549" y="5025430"/>
            <a:ext cx="54373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2800"/>
              <a:t>…</a:t>
            </a:r>
          </a:p>
        </p:txBody>
      </p:sp>
      <p:sp>
        <p:nvSpPr>
          <p:cNvPr id="13361" name="TextBox 22"/>
          <p:cNvSpPr txBox="1">
            <a:spLocks noChangeArrowheads="1"/>
          </p:cNvSpPr>
          <p:nvPr/>
        </p:nvSpPr>
        <p:spPr bwMode="auto">
          <a:xfrm>
            <a:off x="12318749" y="6625631"/>
            <a:ext cx="80021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800"/>
              <a:t>…</a:t>
            </a:r>
          </a:p>
        </p:txBody>
      </p:sp>
      <p:sp>
        <p:nvSpPr>
          <p:cNvPr id="13362" name="TextBox 22"/>
          <p:cNvSpPr txBox="1">
            <a:spLocks noChangeArrowheads="1"/>
          </p:cNvSpPr>
          <p:nvPr/>
        </p:nvSpPr>
        <p:spPr bwMode="auto">
          <a:xfrm>
            <a:off x="6222749" y="6625631"/>
            <a:ext cx="80021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800"/>
              <a:t>…</a:t>
            </a:r>
          </a:p>
        </p:txBody>
      </p:sp>
      <p:sp>
        <p:nvSpPr>
          <p:cNvPr id="13363" name="TextBox 22"/>
          <p:cNvSpPr txBox="1">
            <a:spLocks noChangeArrowheads="1"/>
          </p:cNvSpPr>
          <p:nvPr/>
        </p:nvSpPr>
        <p:spPr bwMode="auto">
          <a:xfrm>
            <a:off x="18871949" y="6625631"/>
            <a:ext cx="80021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480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043361777"/>
      </p:ext>
    </p:extLst>
  </p:cSld>
  <p:clrMapOvr>
    <a:masterClrMapping/>
  </p:clrMapOvr>
  <p:transition advTm="37737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3055601" y="5672217"/>
            <a:ext cx="8520899" cy="728178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3600" b="0" kern="1200">
              <a:solidFill>
                <a:srgbClr val="FFFFFF"/>
              </a:solidFill>
              <a:latin typeface="Trebuchet MS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 flipH="1">
            <a:off x="14427200" y="9237723"/>
            <a:ext cx="3096149" cy="1880667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40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err="1"/>
              <a:t>blockIdx</a:t>
            </a:r>
            <a:r>
              <a:rPr lang="en-US" dirty="0"/>
              <a:t> and </a:t>
            </a:r>
            <a:r>
              <a:rPr lang="en-US" dirty="0" err="1"/>
              <a:t>threadIdx</a:t>
            </a:r>
            <a:endParaRPr lang="en-US" dirty="0"/>
          </a:p>
        </p:txBody>
      </p:sp>
      <p:sp>
        <p:nvSpPr>
          <p:cNvPr id="14341" name="Rectangle 4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11" indent="-914411"/>
            <a:endParaRPr lang="en-US" dirty="0"/>
          </a:p>
          <a:p>
            <a:pPr marL="914411" indent="-914411">
              <a:buFont typeface="Times New Roman" pitchFamily="18" charset="0"/>
              <a:buChar char="•"/>
            </a:pPr>
            <a:r>
              <a:rPr lang="en-US" sz="4800" dirty="0"/>
              <a:t>Each thread uses indices to decide what data to work on</a:t>
            </a:r>
          </a:p>
          <a:p>
            <a:pPr marL="1949475" lvl="1" indent="-806461">
              <a:buFont typeface="Times New Roman" pitchFamily="18" charset="0"/>
              <a:buChar char="–"/>
            </a:pPr>
            <a:r>
              <a:rPr lang="en-US" sz="4000" dirty="0" err="1"/>
              <a:t>blockIdx</a:t>
            </a:r>
            <a:r>
              <a:rPr lang="en-US" sz="4000" dirty="0"/>
              <a:t>: 1D, 2D, or 3D (CUDA 4.0)</a:t>
            </a:r>
          </a:p>
          <a:p>
            <a:pPr marL="1949475" lvl="1" indent="-806461">
              <a:buFont typeface="Times New Roman" pitchFamily="18" charset="0"/>
              <a:buChar char="–"/>
            </a:pPr>
            <a:r>
              <a:rPr lang="en-US" sz="4000" dirty="0" err="1"/>
              <a:t>threadIdx</a:t>
            </a:r>
            <a:r>
              <a:rPr lang="en-US" sz="4000" dirty="0"/>
              <a:t>: 1D, 2D, or 3D </a:t>
            </a:r>
          </a:p>
          <a:p>
            <a:pPr marL="914411" indent="-914411">
              <a:buFont typeface="Times New Roman" pitchFamily="18" charset="0"/>
              <a:buChar char="•"/>
            </a:pPr>
            <a:endParaRPr lang="en-US" sz="4800" dirty="0"/>
          </a:p>
          <a:p>
            <a:pPr marL="914411" indent="-914411">
              <a:buFont typeface="Times New Roman" pitchFamily="18" charset="0"/>
              <a:buChar char="•"/>
            </a:pPr>
            <a:r>
              <a:rPr lang="en-US" sz="4800" dirty="0"/>
              <a:t>Simplifies memory</a:t>
            </a:r>
            <a:br>
              <a:rPr lang="en-US" sz="4800" dirty="0"/>
            </a:br>
            <a:r>
              <a:rPr lang="en-US" sz="4800" dirty="0"/>
              <a:t>addressing when processing</a:t>
            </a:r>
            <a:br>
              <a:rPr lang="en-US" sz="4800" dirty="0"/>
            </a:br>
            <a:r>
              <a:rPr lang="en-US" sz="4800" dirty="0"/>
              <a:t>multidimensional data</a:t>
            </a:r>
          </a:p>
          <a:p>
            <a:pPr marL="1949475" lvl="1" indent="-806461">
              <a:buFont typeface="Times New Roman" pitchFamily="18" charset="0"/>
              <a:buChar char="–"/>
            </a:pPr>
            <a:r>
              <a:rPr lang="en-US" sz="4000" dirty="0"/>
              <a:t>Image processing</a:t>
            </a:r>
          </a:p>
          <a:p>
            <a:pPr marL="1949475" lvl="1" indent="-806461">
              <a:buFont typeface="Times New Roman" pitchFamily="18" charset="0"/>
              <a:buChar char="–"/>
            </a:pPr>
            <a:r>
              <a:rPr lang="en-US" sz="4000" dirty="0"/>
              <a:t>Solving PDEs on volumes</a:t>
            </a:r>
          </a:p>
          <a:p>
            <a:pPr marL="1949475" lvl="1" indent="-806461">
              <a:buFont typeface="Times New Roman" pitchFamily="18" charset="0"/>
              <a:buChar char="–"/>
            </a:pPr>
            <a:r>
              <a:rPr lang="en-US" sz="4000" dirty="0"/>
              <a:t>…</a:t>
            </a:r>
          </a:p>
          <a:p>
            <a:pPr marL="914411" indent="-914411"/>
            <a:endParaRPr lang="en-US" sz="4800" dirty="0"/>
          </a:p>
        </p:txBody>
      </p:sp>
      <p:sp>
        <p:nvSpPr>
          <p:cNvPr id="14345" name="Slide Number Placeholder 8"/>
          <p:cNvSpPr>
            <a:spLocks noGrp="1"/>
          </p:cNvSpPr>
          <p:nvPr>
            <p:ph type="sldNum" sz="quarter" idx="4294967295"/>
          </p:nvPr>
        </p:nvSpPr>
        <p:spPr>
          <a:xfrm>
            <a:off x="17932400" y="11142135"/>
            <a:ext cx="3810000" cy="685800"/>
          </a:xfrm>
          <a:prstGeom prst="rect">
            <a:avLst/>
          </a:prstGeom>
        </p:spPr>
        <p:txBody>
          <a:bodyPr/>
          <a:lstStyle/>
          <a:p>
            <a:pPr algn="l" defTabSz="2438430" hangingPunct="1">
              <a:defRPr/>
            </a:pPr>
            <a:fld id="{9E828F5C-7611-4017-AD45-6718C81C6286}" type="slidenum">
              <a:rPr lang="en-US" sz="1867" b="0" kern="1200">
                <a:solidFill>
                  <a:srgbClr val="76B900"/>
                </a:solidFill>
                <a:latin typeface="Trebuchet MS"/>
                <a:ea typeface="+mn-ea"/>
                <a:cs typeface="+mn-cs"/>
              </a:rPr>
              <a:pPr algn="l" defTabSz="2438430" hangingPunct="1">
                <a:defRPr/>
              </a:pPr>
              <a:t>58</a:t>
            </a:fld>
            <a:endParaRPr lang="en-US" sz="1867" b="0" kern="1200" dirty="0">
              <a:solidFill>
                <a:srgbClr val="76B900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157826" y="5675903"/>
            <a:ext cx="19800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4800" b="0" kern="1200" dirty="0">
                <a:solidFill>
                  <a:srgbClr val="FFFFFF"/>
                </a:solidFill>
                <a:latin typeface="Trebuchet MS"/>
                <a:ea typeface="+mn-ea"/>
                <a:cs typeface="+mn-cs"/>
              </a:rPr>
              <a:t>device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3600628" y="6712804"/>
            <a:ext cx="6718333" cy="27518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3600" b="0" kern="120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496759" y="6751099"/>
            <a:ext cx="11608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4000" b="0" kern="1200" dirty="0">
                <a:solidFill>
                  <a:srgbClr val="FFFFFF"/>
                </a:solidFill>
                <a:latin typeface="Trebuchet MS"/>
                <a:ea typeface="+mn-ea"/>
                <a:cs typeface="+mn-cs"/>
              </a:rPr>
              <a:t>Grid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4813767" y="7120939"/>
            <a:ext cx="2349197" cy="8996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2800" kern="1200" dirty="0">
                <a:solidFill>
                  <a:srgbClr val="000000"/>
                </a:solidFill>
                <a:latin typeface="Trebuchet MS"/>
              </a:rPr>
              <a:t>Block (0, 0)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7481560" y="8380070"/>
            <a:ext cx="2325680" cy="8576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2800" kern="1200" dirty="0">
                <a:solidFill>
                  <a:srgbClr val="000000"/>
                </a:solidFill>
                <a:latin typeface="Trebuchet MS"/>
              </a:rPr>
              <a:t>Block (1, 1)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4796603" y="8333763"/>
            <a:ext cx="2383520" cy="8996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2800" kern="1200" dirty="0">
                <a:solidFill>
                  <a:srgbClr val="000000"/>
                </a:solidFill>
                <a:latin typeface="Trebuchet MS"/>
              </a:rPr>
              <a:t>Block (1, 0)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7481560" y="7120939"/>
            <a:ext cx="2325680" cy="8996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2800" kern="1200" dirty="0">
                <a:solidFill>
                  <a:srgbClr val="000000"/>
                </a:solidFill>
                <a:latin typeface="Trebuchet MS"/>
              </a:rPr>
              <a:t>Block (0, 1)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458992" y="9776327"/>
            <a:ext cx="2425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3600" b="0" kern="1200" dirty="0">
                <a:solidFill>
                  <a:srgbClr val="FFFFFF"/>
                </a:solidFill>
                <a:latin typeface="Trebuchet MS"/>
                <a:ea typeface="+mn-ea"/>
                <a:cs typeface="+mn-cs"/>
              </a:rPr>
              <a:t>Block (1,1)</a:t>
            </a:r>
          </a:p>
        </p:txBody>
      </p:sp>
      <p:sp>
        <p:nvSpPr>
          <p:cNvPr id="23" name="Cube 22"/>
          <p:cNvSpPr/>
          <p:nvPr/>
        </p:nvSpPr>
        <p:spPr>
          <a:xfrm>
            <a:off x="18478819" y="11369966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(0,0,0)</a:t>
            </a:r>
          </a:p>
        </p:txBody>
      </p:sp>
      <p:sp>
        <p:nvSpPr>
          <p:cNvPr id="24" name="Cube 23"/>
          <p:cNvSpPr/>
          <p:nvPr/>
        </p:nvSpPr>
        <p:spPr>
          <a:xfrm>
            <a:off x="18186661" y="11664187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(0,1,3)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4356651" y="12019177"/>
            <a:ext cx="1264144" cy="7723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(0,1,0)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5620795" y="12019177"/>
            <a:ext cx="1264144" cy="7723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(0,1,1)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6863525" y="12019177"/>
            <a:ext cx="1264144" cy="7723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(0,1,2)</a:t>
            </a:r>
          </a:p>
        </p:txBody>
      </p:sp>
      <p:sp>
        <p:nvSpPr>
          <p:cNvPr id="28" name="Cube 27"/>
          <p:cNvSpPr/>
          <p:nvPr/>
        </p:nvSpPr>
        <p:spPr>
          <a:xfrm>
            <a:off x="14681549" y="10540739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2400" b="0" kern="120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29" name="Cube 28"/>
          <p:cNvSpPr/>
          <p:nvPr/>
        </p:nvSpPr>
        <p:spPr>
          <a:xfrm>
            <a:off x="15860981" y="10540742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2400" b="0" kern="120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30" name="Cube 29"/>
          <p:cNvSpPr/>
          <p:nvPr/>
        </p:nvSpPr>
        <p:spPr>
          <a:xfrm>
            <a:off x="17187275" y="10540742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2400" b="0" kern="120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31" name="Cube 30"/>
          <p:cNvSpPr/>
          <p:nvPr/>
        </p:nvSpPr>
        <p:spPr>
          <a:xfrm>
            <a:off x="18471445" y="10540742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2400" b="0" kern="120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32" name="Cube 31"/>
          <p:cNvSpPr/>
          <p:nvPr/>
        </p:nvSpPr>
        <p:spPr>
          <a:xfrm>
            <a:off x="14356648" y="10863878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(0,0,0)</a:t>
            </a:r>
          </a:p>
        </p:txBody>
      </p:sp>
      <p:sp>
        <p:nvSpPr>
          <p:cNvPr id="33" name="Cube 32"/>
          <p:cNvSpPr/>
          <p:nvPr/>
        </p:nvSpPr>
        <p:spPr>
          <a:xfrm>
            <a:off x="15620792" y="10863878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(0,0,1)</a:t>
            </a:r>
          </a:p>
        </p:txBody>
      </p:sp>
      <p:sp>
        <p:nvSpPr>
          <p:cNvPr id="34" name="Cube 33"/>
          <p:cNvSpPr/>
          <p:nvPr/>
        </p:nvSpPr>
        <p:spPr>
          <a:xfrm>
            <a:off x="16832619" y="10863875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(0,0,2)</a:t>
            </a:r>
          </a:p>
        </p:txBody>
      </p:sp>
      <p:sp>
        <p:nvSpPr>
          <p:cNvPr id="35" name="Cube 34"/>
          <p:cNvSpPr/>
          <p:nvPr/>
        </p:nvSpPr>
        <p:spPr>
          <a:xfrm>
            <a:off x="18186661" y="10863875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867" b="0" kern="1200" dirty="0">
                <a:solidFill>
                  <a:srgbClr val="76B900"/>
                </a:solidFill>
                <a:latin typeface="Trebuchet MS"/>
              </a:rPr>
              <a:t>(0,0,3)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4892156" y="10425899"/>
            <a:ext cx="912429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1867" b="0" kern="1200" dirty="0">
                <a:latin typeface="Trebuchet MS"/>
                <a:ea typeface="+mn-ea"/>
                <a:cs typeface="+mn-cs"/>
              </a:rPr>
              <a:t>(1,0,0)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6079169" y="10425896"/>
            <a:ext cx="912429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1867" b="0" kern="1200" dirty="0">
                <a:latin typeface="Trebuchet MS"/>
                <a:ea typeface="+mn-ea"/>
                <a:cs typeface="+mn-cs"/>
              </a:rPr>
              <a:t>(1,0,1)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7389197" y="10425896"/>
            <a:ext cx="12192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2438430" hangingPunct="1"/>
            <a:r>
              <a:rPr lang="en-US" sz="1867" b="0" kern="1200" dirty="0">
                <a:latin typeface="Trebuchet MS"/>
                <a:ea typeface="+mn-ea"/>
                <a:cs typeface="+mn-cs"/>
              </a:rPr>
              <a:t>(1,0,2)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8719420" y="10425899"/>
            <a:ext cx="912429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1867" b="0" kern="1200" dirty="0">
                <a:latin typeface="Trebuchet MS"/>
                <a:ea typeface="+mn-ea"/>
                <a:cs typeface="+mn-cs"/>
              </a:rPr>
              <a:t>(1,0,3)</a:t>
            </a:r>
          </a:p>
        </p:txBody>
      </p:sp>
      <p:cxnSp>
        <p:nvCxnSpPr>
          <p:cNvPr id="40" name="Straight Connector 39"/>
          <p:cNvCxnSpPr>
            <a:endCxn id="36" idx="1"/>
          </p:cNvCxnSpPr>
          <p:nvPr/>
        </p:nvCxnSpPr>
        <p:spPr>
          <a:xfrm flipH="1">
            <a:off x="14892156" y="8380070"/>
            <a:ext cx="2631195" cy="2235657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9807240" y="8380071"/>
            <a:ext cx="347979" cy="2170675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19608801" y="9233417"/>
            <a:ext cx="198440" cy="1781203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43" name="Line 6"/>
          <p:cNvSpPr>
            <a:spLocks noChangeShapeType="1"/>
          </p:cNvSpPr>
          <p:nvPr/>
        </p:nvSpPr>
        <p:spPr bwMode="auto">
          <a:xfrm>
            <a:off x="11554101" y="5626732"/>
            <a:ext cx="2492240" cy="6201203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4342" name="Line 5"/>
          <p:cNvSpPr>
            <a:spLocks noChangeShapeType="1"/>
          </p:cNvSpPr>
          <p:nvPr/>
        </p:nvSpPr>
        <p:spPr bwMode="auto">
          <a:xfrm>
            <a:off x="13055601" y="4955011"/>
            <a:ext cx="1592264" cy="3196640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9359160"/>
      </p:ext>
    </p:extLst>
  </p:cSld>
  <p:clrMapOvr>
    <a:masterClrMapping/>
  </p:clrMapOvr>
  <p:transition advTm="114356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6081735" y="10663002"/>
            <a:ext cx="14482109" cy="584712"/>
          </a:xfrm>
        </p:spPr>
        <p:txBody>
          <a:bodyPr/>
          <a:lstStyle/>
          <a:p>
            <a:r>
              <a:rPr lang="en-US" dirty="0"/>
              <a:t>Kernel-Based SPMD Parallel Programming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38720" y="9530387"/>
            <a:ext cx="14504800" cy="1132619"/>
          </a:xfrm>
        </p:spPr>
        <p:txBody>
          <a:bodyPr/>
          <a:lstStyle/>
          <a:p>
            <a:r>
              <a:rPr lang="en-US" sz="6400" dirty="0"/>
              <a:t>CUDA Parallelism Model </a:t>
            </a:r>
          </a:p>
        </p:txBody>
      </p:sp>
    </p:spTree>
    <p:extLst>
      <p:ext uri="{BB962C8B-B14F-4D97-AF65-F5344CB8AC3E}">
        <p14:creationId xmlns:p14="http://schemas.microsoft.com/office/powerpoint/2010/main" val="2396192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308">
        <p:fade/>
      </p:transition>
    </mc:Choice>
    <mc:Fallback xmlns="">
      <p:transition spd="med" advTm="21308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2320" y="340789"/>
            <a:ext cx="22457091" cy="2443092"/>
          </a:xfrm>
        </p:spPr>
        <p:txBody>
          <a:bodyPr>
            <a:normAutofit/>
          </a:bodyPr>
          <a:lstStyle/>
          <a:p>
            <a:r>
              <a:rPr lang="en-US" dirty="0"/>
              <a:t>Why use a GPU for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10479" y="2842056"/>
            <a:ext cx="21938265" cy="9661526"/>
          </a:xfrm>
        </p:spPr>
        <p:txBody>
          <a:bodyPr anchor="t">
            <a:normAutofit/>
          </a:bodyPr>
          <a:lstStyle/>
          <a:p>
            <a:r>
              <a:rPr lang="en-US" sz="4800" dirty="0"/>
              <a:t>GPU uses larger fraction of silicon for computation than CPU.  </a:t>
            </a:r>
          </a:p>
          <a:p>
            <a:r>
              <a:rPr lang="en-US" sz="4800" dirty="0"/>
              <a:t>At peak performance GPU uses order of magnitude less energy per operation than CPU.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991686" y="13081000"/>
            <a:ext cx="387927" cy="718145"/>
          </a:xfrm>
        </p:spPr>
        <p:txBody>
          <a:bodyPr/>
          <a:lstStyle/>
          <a:p>
            <a:fld id="{F23EC47D-D5CA-A042-A8D0-C217E3EA6E2F}" type="slidenum">
              <a:rPr lang="en-US" smtClean="0"/>
              <a:t>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812721" y="6858000"/>
            <a:ext cx="3962400" cy="3657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6000" dirty="0"/>
              <a:t>CPU</a:t>
            </a:r>
          </a:p>
          <a:p>
            <a:pPr algn="ctr"/>
            <a:r>
              <a:rPr lang="en-CA" sz="6000" dirty="0"/>
              <a:t>2nJ/op</a:t>
            </a:r>
          </a:p>
        </p:txBody>
      </p:sp>
      <p:sp>
        <p:nvSpPr>
          <p:cNvPr id="6" name="Rectangle 5"/>
          <p:cNvSpPr/>
          <p:nvPr/>
        </p:nvSpPr>
        <p:spPr>
          <a:xfrm>
            <a:off x="15685053" y="5818672"/>
            <a:ext cx="3962400" cy="36576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5000" dirty="0"/>
              <a:t>GPU</a:t>
            </a:r>
          </a:p>
          <a:p>
            <a:pPr algn="ctr"/>
            <a:r>
              <a:rPr lang="en-CA" sz="5000" dirty="0"/>
              <a:t>200pJ/op</a:t>
            </a:r>
          </a:p>
        </p:txBody>
      </p:sp>
      <p:sp>
        <p:nvSpPr>
          <p:cNvPr id="7" name="Right Arrow 6"/>
          <p:cNvSpPr/>
          <p:nvPr/>
        </p:nvSpPr>
        <p:spPr>
          <a:xfrm>
            <a:off x="8177363" y="8314973"/>
            <a:ext cx="5943600" cy="12192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6000"/>
          </a:p>
        </p:txBody>
      </p:sp>
      <p:sp>
        <p:nvSpPr>
          <p:cNvPr id="8" name="TextBox 7"/>
          <p:cNvSpPr txBox="1"/>
          <p:nvPr/>
        </p:nvSpPr>
        <p:spPr>
          <a:xfrm>
            <a:off x="8382300" y="6661909"/>
            <a:ext cx="530949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5000" dirty="0"/>
              <a:t>Rewrite Application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4665878" y="9534173"/>
            <a:ext cx="6000750" cy="1283732"/>
          </a:xfrm>
          <a:prstGeom prst="round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/>
              <a:t>Order of Magnitude More Energy Efficient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614862" y="11121968"/>
            <a:ext cx="79483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000" dirty="0"/>
              <a:t>However….</a:t>
            </a:r>
          </a:p>
          <a:p>
            <a:pPr algn="ctr"/>
            <a:r>
              <a:rPr lang="en-CA" sz="4000" dirty="0"/>
              <a:t>Application must perform well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3730546" y="10838287"/>
            <a:ext cx="7871413" cy="1723196"/>
          </a:xfrm>
          <a:prstGeom prst="roundRect">
            <a:avLst/>
          </a:prstGeom>
          <a:noFill/>
          <a:ln w="508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6000"/>
          </a:p>
        </p:txBody>
      </p:sp>
    </p:spTree>
    <p:extLst>
      <p:ext uri="{BB962C8B-B14F-4D97-AF65-F5344CB8AC3E}">
        <p14:creationId xmlns:p14="http://schemas.microsoft.com/office/powerpoint/2010/main" val="2044489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344" y="3400926"/>
            <a:ext cx="22108160" cy="9488529"/>
          </a:xfrm>
        </p:spPr>
        <p:txBody>
          <a:bodyPr/>
          <a:lstStyle/>
          <a:p>
            <a:r>
              <a:rPr lang="en-US" sz="4800" dirty="0"/>
              <a:t>To learn the basic concepts involved in a simple CUDA kernel function</a:t>
            </a:r>
          </a:p>
          <a:p>
            <a:pPr lvl="1"/>
            <a:r>
              <a:rPr lang="en-US" sz="4800" dirty="0"/>
              <a:t>Declaration</a:t>
            </a:r>
          </a:p>
          <a:p>
            <a:pPr lvl="1"/>
            <a:r>
              <a:rPr lang="en-US" sz="4800" dirty="0"/>
              <a:t>Built-in variables</a:t>
            </a:r>
          </a:p>
          <a:p>
            <a:pPr lvl="1"/>
            <a:r>
              <a:rPr lang="en-US" sz="4800" dirty="0"/>
              <a:t>Thread index to data index mapping</a:t>
            </a:r>
          </a:p>
          <a:p>
            <a:pPr lvl="1"/>
            <a:endParaRPr lang="en-US" sz="48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419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6967">
        <p:fade/>
      </p:transition>
    </mc:Choice>
    <mc:Fallback xmlns="">
      <p:transition spd="med" advTm="36967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3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Example: Vector Addition Kernel</a:t>
            </a:r>
          </a:p>
        </p:txBody>
      </p:sp>
      <p:sp>
        <p:nvSpPr>
          <p:cNvPr id="22532" name="Rectangle 4"/>
          <p:cNvSpPr>
            <a:spLocks noGrp="1" noChangeArrowheads="1"/>
          </p:cNvSpPr>
          <p:nvPr>
            <p:ph idx="1"/>
          </p:nvPr>
        </p:nvSpPr>
        <p:spPr>
          <a:xfrm>
            <a:off x="3901008" y="3450636"/>
            <a:ext cx="17028592" cy="9438819"/>
          </a:xfrm>
          <a:noFill/>
        </p:spPr>
        <p:txBody>
          <a:bodyPr>
            <a:normAutofit/>
          </a:bodyPr>
          <a:lstStyle/>
          <a:p>
            <a:pPr eaLnBrk="1" hangingPunct="1">
              <a:buFontTx/>
              <a:buNone/>
            </a:pPr>
            <a:endParaRPr lang="en-US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endParaRPr lang="en-US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r>
              <a:rPr lang="en-US" dirty="0">
                <a:latin typeface="Courier New" pitchFamily="49" charset="0"/>
              </a:rPr>
              <a:t>// </a:t>
            </a:r>
            <a:r>
              <a:rPr lang="en-US" sz="3400" dirty="0">
                <a:latin typeface="Courier New" pitchFamily="49" charset="0"/>
              </a:rPr>
              <a:t>Compute vector sum C = A + B</a:t>
            </a:r>
          </a:p>
          <a:p>
            <a:pPr eaLnBrk="1" hangingPunct="1">
              <a:buFontTx/>
              <a:buNone/>
            </a:pPr>
            <a:r>
              <a:rPr lang="en-US" sz="3400" dirty="0">
                <a:latin typeface="Courier New" pitchFamily="49" charset="0"/>
              </a:rPr>
              <a:t>// Each thread performs one pair-wise addition</a:t>
            </a:r>
          </a:p>
          <a:p>
            <a:pPr eaLnBrk="1" hangingPunct="1">
              <a:buFontTx/>
              <a:buNone/>
            </a:pPr>
            <a:endParaRPr lang="en-US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r>
              <a:rPr lang="en-US" b="1" dirty="0">
                <a:solidFill>
                  <a:schemeClr val="accent2"/>
                </a:solidFill>
                <a:latin typeface="Courier New" pitchFamily="49" charset="0"/>
              </a:rPr>
              <a:t>__global__</a:t>
            </a:r>
          </a:p>
          <a:p>
            <a:pPr eaLnBrk="1" hangingPunct="1">
              <a:buFontTx/>
              <a:buNone/>
            </a:pPr>
            <a:r>
              <a:rPr lang="en-US" b="1" dirty="0">
                <a:latin typeface="Courier New" pitchFamily="49" charset="0"/>
              </a:rPr>
              <a:t>void </a:t>
            </a:r>
            <a:r>
              <a:rPr lang="en-US" b="1" dirty="0" err="1">
                <a:latin typeface="Courier New" pitchFamily="49" charset="0"/>
              </a:rPr>
              <a:t>vecAddKernel</a:t>
            </a:r>
            <a:r>
              <a:rPr lang="en-US" b="1" dirty="0">
                <a:latin typeface="Courier New" pitchFamily="49" charset="0"/>
              </a:rPr>
              <a:t>(float* A, float* B, float* C,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n)</a:t>
            </a:r>
          </a:p>
          <a:p>
            <a:pPr eaLnBrk="1" hangingPunct="1">
              <a:buFontTx/>
              <a:buNone/>
            </a:pPr>
            <a:r>
              <a:rPr lang="en-US" b="1" dirty="0">
                <a:latin typeface="Courier New" pitchFamily="49" charset="0"/>
              </a:rPr>
              <a:t>{</a:t>
            </a:r>
          </a:p>
          <a:p>
            <a:pPr eaLnBrk="1" hangingPunct="1">
              <a:buFontTx/>
              <a:buNone/>
            </a:pPr>
            <a:r>
              <a:rPr lang="en-US" b="1" dirty="0">
                <a:latin typeface="Courier New" pitchFamily="49" charset="0"/>
              </a:rPr>
              <a:t> 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i = </a:t>
            </a:r>
            <a:r>
              <a:rPr lang="en-US" b="1" dirty="0" err="1">
                <a:solidFill>
                  <a:schemeClr val="accent2"/>
                </a:solidFill>
                <a:latin typeface="Courier New" pitchFamily="49" charset="0"/>
              </a:rPr>
              <a:t>threadIdx.x</a:t>
            </a:r>
            <a:r>
              <a:rPr lang="en-US" b="1" dirty="0" err="1">
                <a:latin typeface="Courier New" pitchFamily="49" charset="0"/>
              </a:rPr>
              <a:t>+</a:t>
            </a:r>
            <a:r>
              <a:rPr lang="en-US" b="1" dirty="0" err="1">
                <a:solidFill>
                  <a:schemeClr val="accent2"/>
                </a:solidFill>
                <a:latin typeface="Courier New" pitchFamily="49" charset="0"/>
              </a:rPr>
              <a:t>blockDim.x</a:t>
            </a:r>
            <a:r>
              <a:rPr lang="en-US" b="1" dirty="0">
                <a:latin typeface="Courier New" pitchFamily="49" charset="0"/>
              </a:rPr>
              <a:t>*</a:t>
            </a:r>
            <a:r>
              <a:rPr lang="en-US" b="1" dirty="0" err="1">
                <a:solidFill>
                  <a:schemeClr val="accent2"/>
                </a:solidFill>
                <a:latin typeface="Courier New" pitchFamily="49" charset="0"/>
              </a:rPr>
              <a:t>blockIdx.x</a:t>
            </a:r>
            <a:r>
              <a:rPr lang="en-US" b="1" dirty="0">
                <a:latin typeface="Courier New" pitchFamily="49" charset="0"/>
              </a:rPr>
              <a:t>;</a:t>
            </a:r>
          </a:p>
          <a:p>
            <a:pPr eaLnBrk="1" hangingPunct="1">
              <a:buFontTx/>
              <a:buNone/>
            </a:pPr>
            <a:r>
              <a:rPr lang="en-US" b="1" dirty="0">
                <a:latin typeface="Courier New" pitchFamily="49" charset="0"/>
              </a:rPr>
              <a:t>    if(</a:t>
            </a:r>
            <a:r>
              <a:rPr lang="en-US" b="1" dirty="0" err="1">
                <a:latin typeface="Courier New" pitchFamily="49" charset="0"/>
              </a:rPr>
              <a:t>i</a:t>
            </a:r>
            <a:r>
              <a:rPr lang="en-US" b="1" dirty="0">
                <a:latin typeface="Courier New" pitchFamily="49" charset="0"/>
              </a:rPr>
              <a:t>&lt;n) C[</a:t>
            </a:r>
            <a:r>
              <a:rPr lang="en-US" b="1" dirty="0" err="1">
                <a:latin typeface="Courier New" pitchFamily="49" charset="0"/>
              </a:rPr>
              <a:t>i</a:t>
            </a:r>
            <a:r>
              <a:rPr lang="en-US" b="1" dirty="0">
                <a:latin typeface="Courier New" pitchFamily="49" charset="0"/>
              </a:rPr>
              <a:t>] = A[</a:t>
            </a:r>
            <a:r>
              <a:rPr lang="en-US" b="1" dirty="0" err="1">
                <a:latin typeface="Courier New" pitchFamily="49" charset="0"/>
              </a:rPr>
              <a:t>i</a:t>
            </a:r>
            <a:r>
              <a:rPr lang="en-US" b="1" dirty="0">
                <a:latin typeface="Courier New" pitchFamily="49" charset="0"/>
              </a:rPr>
              <a:t>] + B[</a:t>
            </a:r>
            <a:r>
              <a:rPr lang="en-US" b="1" dirty="0" err="1">
                <a:latin typeface="Courier New" pitchFamily="49" charset="0"/>
              </a:rPr>
              <a:t>i</a:t>
            </a:r>
            <a:r>
              <a:rPr lang="en-US" b="1" dirty="0">
                <a:latin typeface="Courier New" pitchFamily="49" charset="0"/>
              </a:rPr>
              <a:t>];</a:t>
            </a:r>
          </a:p>
          <a:p>
            <a:pPr eaLnBrk="1" hangingPunct="1">
              <a:buFontTx/>
              <a:buNone/>
            </a:pPr>
            <a:r>
              <a:rPr lang="en-US" b="1" dirty="0">
                <a:latin typeface="Courier New" pitchFamily="49" charset="0"/>
              </a:rPr>
              <a:t>}</a:t>
            </a:r>
            <a:br>
              <a:rPr lang="en-US" b="1" dirty="0">
                <a:latin typeface="Courier New" pitchFamily="49" charset="0"/>
              </a:rPr>
            </a:br>
            <a:endParaRPr lang="en-US" sz="1600" b="1" dirty="0">
              <a:latin typeface="Courier New" pitchFamily="49" charset="0"/>
            </a:endParaRPr>
          </a:p>
        </p:txBody>
      </p:sp>
      <p:sp>
        <p:nvSpPr>
          <p:cNvPr id="321541" name="Rectangle 5"/>
          <p:cNvSpPr>
            <a:spLocks noChangeArrowheads="1"/>
          </p:cNvSpPr>
          <p:nvPr/>
        </p:nvSpPr>
        <p:spPr bwMode="auto">
          <a:xfrm>
            <a:off x="3901008" y="6878840"/>
            <a:ext cx="3648756" cy="548655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321542" name="Rectangle 6"/>
          <p:cNvSpPr>
            <a:spLocks noChangeArrowheads="1"/>
          </p:cNvSpPr>
          <p:nvPr/>
        </p:nvSpPr>
        <p:spPr bwMode="auto">
          <a:xfrm>
            <a:off x="4619835" y="9525869"/>
            <a:ext cx="9197765" cy="790576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321543" name="Rectangle 7"/>
          <p:cNvSpPr>
            <a:spLocks noChangeArrowheads="1"/>
          </p:cNvSpPr>
          <p:nvPr/>
        </p:nvSpPr>
        <p:spPr bwMode="auto">
          <a:xfrm>
            <a:off x="3878045" y="7427495"/>
            <a:ext cx="16627376" cy="1267429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321544" name="Rectangle 8"/>
          <p:cNvSpPr>
            <a:spLocks noChangeArrowheads="1"/>
          </p:cNvSpPr>
          <p:nvPr/>
        </p:nvSpPr>
        <p:spPr bwMode="auto">
          <a:xfrm>
            <a:off x="4619836" y="8898007"/>
            <a:ext cx="13095197" cy="672883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2538" name="Text Box 9"/>
          <p:cNvSpPr txBox="1">
            <a:spLocks noChangeArrowheads="1"/>
          </p:cNvSpPr>
          <p:nvPr/>
        </p:nvSpPr>
        <p:spPr bwMode="auto">
          <a:xfrm>
            <a:off x="3901943" y="3450636"/>
            <a:ext cx="3648756" cy="830997"/>
          </a:xfrm>
          <a:prstGeom prst="rect">
            <a:avLst/>
          </a:prstGeom>
          <a:solidFill>
            <a:srgbClr val="33CCCC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defTabSz="2438430" eaLnBrk="1" hangingPunct="1"/>
            <a:r>
              <a:rPr lang="en-US" sz="4800" b="0" kern="1200" dirty="0">
                <a:solidFill>
                  <a:srgbClr val="000000"/>
                </a:solidFill>
                <a:ea typeface="+mn-ea"/>
              </a:rPr>
              <a:t>Device Code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98154190"/>
      </p:ext>
    </p:extLst>
  </p:cSld>
  <p:clrMapOvr>
    <a:masterClrMapping/>
  </p:clrMapOvr>
  <p:transition advTm="2472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3215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3215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215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1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215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541" grpId="0" animBg="1"/>
      <p:bldP spid="321541" grpId="1" animBg="1"/>
      <p:bldP spid="321542" grpId="0" animBg="1"/>
      <p:bldP spid="321542" grpId="1" animBg="1"/>
      <p:bldP spid="321543" grpId="0" animBg="1"/>
      <p:bldP spid="321543" grpId="1" animBg="1"/>
      <p:bldP spid="321544" grpId="0" animBg="1"/>
      <p:bldP spid="321544" grpId="1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3"/>
          <p:cNvSpPr>
            <a:spLocks noGrp="1" noChangeArrowheads="1"/>
          </p:cNvSpPr>
          <p:nvPr>
            <p:ph type="title"/>
          </p:nvPr>
        </p:nvSpPr>
        <p:spPr>
          <a:xfrm>
            <a:off x="3878583" y="772164"/>
            <a:ext cx="16626840" cy="830933"/>
          </a:xfrm>
        </p:spPr>
        <p:txBody>
          <a:bodyPr/>
          <a:lstStyle/>
          <a:p>
            <a:pPr eaLnBrk="1" hangingPunct="1"/>
            <a:r>
              <a:rPr lang="en-US" sz="5333" dirty="0"/>
              <a:t>Example: Vector Addition Kernel Launch (Host Code)</a:t>
            </a:r>
          </a:p>
        </p:txBody>
      </p:sp>
      <p:sp>
        <p:nvSpPr>
          <p:cNvPr id="23556" name="Rectangle 4"/>
          <p:cNvSpPr>
            <a:spLocks noGrp="1" noChangeArrowheads="1"/>
          </p:cNvSpPr>
          <p:nvPr>
            <p:ph idx="1"/>
          </p:nvPr>
        </p:nvSpPr>
        <p:spPr>
          <a:xfrm>
            <a:off x="3251200" y="4622802"/>
            <a:ext cx="17881600" cy="8266653"/>
          </a:xfrm>
          <a:noFill/>
        </p:spPr>
        <p:txBody>
          <a:bodyPr>
            <a:normAutofit/>
          </a:bodyPr>
          <a:lstStyle/>
          <a:p>
            <a:pPr eaLnBrk="1" hangingPunct="1">
              <a:buFontTx/>
              <a:buNone/>
            </a:pPr>
            <a:r>
              <a:rPr lang="en-US" b="1" dirty="0">
                <a:latin typeface="Courier New" pitchFamily="49" charset="0"/>
              </a:rPr>
              <a:t>void </a:t>
            </a:r>
            <a:r>
              <a:rPr lang="en-US" b="1" dirty="0" err="1">
                <a:latin typeface="Courier New" pitchFamily="49" charset="0"/>
              </a:rPr>
              <a:t>vecAdd</a:t>
            </a:r>
            <a:r>
              <a:rPr lang="en-US" b="1" dirty="0">
                <a:latin typeface="Courier New" pitchFamily="49" charset="0"/>
              </a:rPr>
              <a:t>(float* </a:t>
            </a:r>
            <a:r>
              <a:rPr lang="en-US" b="1" dirty="0" err="1">
                <a:latin typeface="Courier New" pitchFamily="49" charset="0"/>
              </a:rPr>
              <a:t>h_A</a:t>
            </a:r>
            <a:r>
              <a:rPr lang="en-US" b="1" dirty="0">
                <a:latin typeface="Courier New" pitchFamily="49" charset="0"/>
              </a:rPr>
              <a:t>, float* </a:t>
            </a:r>
            <a:r>
              <a:rPr lang="en-US" b="1" dirty="0" err="1">
                <a:latin typeface="Courier New" pitchFamily="49" charset="0"/>
              </a:rPr>
              <a:t>h_B</a:t>
            </a:r>
            <a:r>
              <a:rPr lang="en-US" b="1" dirty="0">
                <a:latin typeface="Courier New" pitchFamily="49" charset="0"/>
              </a:rPr>
              <a:t>, float* </a:t>
            </a:r>
            <a:r>
              <a:rPr lang="en-US" b="1" dirty="0" err="1">
                <a:latin typeface="Courier New" pitchFamily="49" charset="0"/>
              </a:rPr>
              <a:t>h_C</a:t>
            </a:r>
            <a:r>
              <a:rPr lang="en-US" b="1" dirty="0">
                <a:latin typeface="Courier New" pitchFamily="49" charset="0"/>
              </a:rPr>
              <a:t>,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n)</a:t>
            </a:r>
          </a:p>
          <a:p>
            <a:pPr eaLnBrk="1" hangingPunct="1">
              <a:buFontTx/>
              <a:buNone/>
            </a:pPr>
            <a:r>
              <a:rPr lang="en-US" b="1" dirty="0">
                <a:latin typeface="Courier New" pitchFamily="49" charset="0"/>
              </a:rPr>
              <a:t>{</a:t>
            </a:r>
          </a:p>
          <a:p>
            <a:pPr eaLnBrk="1" hangingPunct="1">
              <a:buFontTx/>
              <a:buNone/>
            </a:pPr>
            <a:r>
              <a:rPr lang="en-US" b="1" dirty="0">
                <a:solidFill>
                  <a:schemeClr val="hlink"/>
                </a:solidFill>
                <a:latin typeface="Courier New" pitchFamily="49" charset="0"/>
              </a:rPr>
              <a:t> </a:t>
            </a:r>
            <a:r>
              <a:rPr lang="en-US" dirty="0">
                <a:latin typeface="Courier New" pitchFamily="49" charset="0"/>
              </a:rPr>
              <a:t>// </a:t>
            </a:r>
            <a:r>
              <a:rPr lang="en-US" dirty="0" err="1">
                <a:latin typeface="Courier New" pitchFamily="49" charset="0"/>
              </a:rPr>
              <a:t>d_A</a:t>
            </a:r>
            <a:r>
              <a:rPr lang="en-US" dirty="0">
                <a:latin typeface="Courier New" pitchFamily="49" charset="0"/>
              </a:rPr>
              <a:t>, </a:t>
            </a:r>
            <a:r>
              <a:rPr lang="en-US" dirty="0" err="1">
                <a:latin typeface="Courier New" pitchFamily="49" charset="0"/>
              </a:rPr>
              <a:t>d_B</a:t>
            </a:r>
            <a:r>
              <a:rPr lang="en-US" dirty="0">
                <a:latin typeface="Courier New" pitchFamily="49" charset="0"/>
              </a:rPr>
              <a:t>, </a:t>
            </a:r>
            <a:r>
              <a:rPr lang="en-US" dirty="0" err="1">
                <a:latin typeface="Courier New" pitchFamily="49" charset="0"/>
              </a:rPr>
              <a:t>d_C</a:t>
            </a:r>
            <a:r>
              <a:rPr lang="en-US" dirty="0">
                <a:latin typeface="Courier New" pitchFamily="49" charset="0"/>
              </a:rPr>
              <a:t> allocations and copies omitted </a:t>
            </a:r>
          </a:p>
          <a:p>
            <a:pPr eaLnBrk="1" hangingPunct="1">
              <a:buFontTx/>
              <a:buNone/>
            </a:pPr>
            <a:r>
              <a:rPr lang="en-US" dirty="0">
                <a:latin typeface="Courier New" pitchFamily="49" charset="0"/>
              </a:rPr>
              <a:t> // Run ceil(n/256.0) blocks of 256 threads each</a:t>
            </a:r>
          </a:p>
          <a:p>
            <a:pPr eaLnBrk="1" hangingPunct="1">
              <a:buFontTx/>
              <a:buNone/>
            </a:pPr>
            <a:r>
              <a:rPr lang="en-US" b="1" dirty="0">
                <a:solidFill>
                  <a:schemeClr val="accent2"/>
                </a:solidFill>
                <a:latin typeface="Courier New" pitchFamily="49" charset="0"/>
              </a:rPr>
              <a:t>  </a:t>
            </a:r>
            <a:r>
              <a:rPr lang="en-US" b="1" dirty="0" err="1">
                <a:solidFill>
                  <a:schemeClr val="accent2"/>
                </a:solidFill>
                <a:latin typeface="Courier New" pitchFamily="49" charset="0"/>
              </a:rPr>
              <a:t>vecAddKernel</a:t>
            </a:r>
            <a:r>
              <a:rPr lang="en-US" b="1" dirty="0">
                <a:solidFill>
                  <a:schemeClr val="accent2"/>
                </a:solidFill>
                <a:latin typeface="Courier New" pitchFamily="49" charset="0"/>
              </a:rPr>
              <a:t>&lt;&lt;&lt;ceil(n/256.0),256&gt;&gt;&gt;</a:t>
            </a:r>
            <a:r>
              <a:rPr lang="en-US" b="1" dirty="0">
                <a:latin typeface="Courier New" pitchFamily="49" charset="0"/>
              </a:rPr>
              <a:t>(</a:t>
            </a:r>
            <a:r>
              <a:rPr lang="en-US" b="1" dirty="0" err="1">
                <a:latin typeface="Courier New" pitchFamily="49" charset="0"/>
              </a:rPr>
              <a:t>d_A</a:t>
            </a:r>
            <a:r>
              <a:rPr lang="en-US" b="1" dirty="0">
                <a:latin typeface="Courier New" pitchFamily="49" charset="0"/>
              </a:rPr>
              <a:t>, </a:t>
            </a:r>
            <a:r>
              <a:rPr lang="en-US" b="1" dirty="0" err="1">
                <a:latin typeface="Courier New" pitchFamily="49" charset="0"/>
              </a:rPr>
              <a:t>d_B</a:t>
            </a:r>
            <a:r>
              <a:rPr lang="en-US" b="1" dirty="0">
                <a:latin typeface="Courier New" pitchFamily="49" charset="0"/>
              </a:rPr>
              <a:t>, </a:t>
            </a:r>
            <a:r>
              <a:rPr lang="en-US" b="1" dirty="0" err="1">
                <a:latin typeface="Courier New" pitchFamily="49" charset="0"/>
              </a:rPr>
              <a:t>d_C</a:t>
            </a:r>
            <a:r>
              <a:rPr lang="en-US" b="1" dirty="0">
                <a:latin typeface="Courier New" pitchFamily="49" charset="0"/>
              </a:rPr>
              <a:t>, n);</a:t>
            </a:r>
          </a:p>
          <a:p>
            <a:pPr eaLnBrk="1" hangingPunct="1">
              <a:buFontTx/>
              <a:buNone/>
            </a:pPr>
            <a:r>
              <a:rPr lang="en-US" b="1" dirty="0">
                <a:latin typeface="Courier New" pitchFamily="49" charset="0"/>
              </a:rPr>
              <a:t>}</a:t>
            </a:r>
          </a:p>
        </p:txBody>
      </p:sp>
      <p:sp>
        <p:nvSpPr>
          <p:cNvPr id="23557" name="Text Box 5"/>
          <p:cNvSpPr txBox="1">
            <a:spLocks noChangeArrowheads="1"/>
          </p:cNvSpPr>
          <p:nvPr/>
        </p:nvSpPr>
        <p:spPr bwMode="auto">
          <a:xfrm>
            <a:off x="3814685" y="3200401"/>
            <a:ext cx="3094116" cy="830997"/>
          </a:xfrm>
          <a:prstGeom prst="rect">
            <a:avLst/>
          </a:prstGeom>
          <a:solidFill>
            <a:srgbClr val="33CCCC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defTabSz="2438430" eaLnBrk="1" hangingPunct="1"/>
            <a:r>
              <a:rPr lang="en-US" sz="4800" b="0" kern="1200" dirty="0">
                <a:solidFill>
                  <a:srgbClr val="000000"/>
                </a:solidFill>
                <a:ea typeface="+mn-ea"/>
              </a:rPr>
              <a:t>Host Code</a:t>
            </a:r>
          </a:p>
        </p:txBody>
      </p:sp>
      <p:sp>
        <p:nvSpPr>
          <p:cNvPr id="5" name="Slide Number Placeholder 10"/>
          <p:cNvSpPr txBox="1">
            <a:spLocks/>
          </p:cNvSpPr>
          <p:nvPr/>
        </p:nvSpPr>
        <p:spPr>
          <a:xfrm>
            <a:off x="16459200" y="11178255"/>
            <a:ext cx="3810000" cy="685800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2438430">
              <a:defRPr/>
            </a:pPr>
            <a:r>
              <a:rPr lang="en-US" sz="2400" b="0" dirty="0">
                <a:solidFill>
                  <a:srgbClr val="FFFFFF">
                    <a:tint val="75000"/>
                  </a:srgbClr>
                </a:solidFill>
                <a:latin typeface="Trebuchet MS"/>
              </a:rPr>
              <a:t>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072603" y="8606659"/>
            <a:ext cx="944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2438430" hangingPunct="1"/>
            <a:r>
              <a:rPr lang="en-US" sz="3600" b="0" kern="1200" dirty="0">
                <a:latin typeface="Trebuchet MS"/>
                <a:ea typeface="+mn-ea"/>
                <a:cs typeface="+mn-cs"/>
              </a:rPr>
              <a:t>The ceiling function makes sure that there are enough threads to cover all elements.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H="1" flipV="1">
            <a:off x="11580117" y="7897851"/>
            <a:ext cx="609600" cy="60960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449805"/>
      </p:ext>
    </p:extLst>
  </p:cSld>
  <p:clrMapOvr>
    <a:masterClrMapping/>
  </p:clrMapOvr>
  <p:transition advTm="268001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More on Kernel Launch (Host Code)</a:t>
            </a:r>
          </a:p>
        </p:txBody>
      </p:sp>
      <p:sp>
        <p:nvSpPr>
          <p:cNvPr id="24580" name="Rectangle 4"/>
          <p:cNvSpPr>
            <a:spLocks noGrp="1" noChangeArrowheads="1"/>
          </p:cNvSpPr>
          <p:nvPr>
            <p:ph idx="1"/>
          </p:nvPr>
        </p:nvSpPr>
        <p:spPr>
          <a:xfrm>
            <a:off x="3251199" y="4105685"/>
            <a:ext cx="17574200" cy="8783771"/>
          </a:xfrm>
          <a:noFill/>
        </p:spPr>
        <p:txBody>
          <a:bodyPr>
            <a:normAutofit/>
          </a:bodyPr>
          <a:lstStyle/>
          <a:p>
            <a:pPr eaLnBrk="1" hangingPunct="1">
              <a:buFontTx/>
              <a:buNone/>
            </a:pPr>
            <a:endParaRPr lang="en-US" sz="1600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r>
              <a:rPr lang="en-US" b="1" dirty="0">
                <a:latin typeface="Courier New" pitchFamily="49" charset="0"/>
              </a:rPr>
              <a:t>void </a:t>
            </a:r>
            <a:r>
              <a:rPr lang="en-US" b="1" dirty="0" err="1">
                <a:latin typeface="Courier New" pitchFamily="49" charset="0"/>
              </a:rPr>
              <a:t>vecAdd</a:t>
            </a:r>
            <a:r>
              <a:rPr lang="en-US" b="1" dirty="0">
                <a:latin typeface="Courier New" pitchFamily="49" charset="0"/>
              </a:rPr>
              <a:t>(float* </a:t>
            </a:r>
            <a:r>
              <a:rPr lang="en-US" b="1" dirty="0" err="1">
                <a:latin typeface="Courier New" pitchFamily="49" charset="0"/>
              </a:rPr>
              <a:t>h_A</a:t>
            </a:r>
            <a:r>
              <a:rPr lang="en-US" b="1" dirty="0">
                <a:latin typeface="Courier New" pitchFamily="49" charset="0"/>
              </a:rPr>
              <a:t>, float* </a:t>
            </a:r>
            <a:r>
              <a:rPr lang="en-US" b="1" dirty="0" err="1">
                <a:latin typeface="Courier New" pitchFamily="49" charset="0"/>
              </a:rPr>
              <a:t>h_B</a:t>
            </a:r>
            <a:r>
              <a:rPr lang="en-US" b="1" dirty="0">
                <a:latin typeface="Courier New" pitchFamily="49" charset="0"/>
              </a:rPr>
              <a:t>, float* </a:t>
            </a:r>
            <a:r>
              <a:rPr lang="en-US" b="1" dirty="0" err="1">
                <a:latin typeface="Courier New" pitchFamily="49" charset="0"/>
              </a:rPr>
              <a:t>h_C</a:t>
            </a:r>
            <a:r>
              <a:rPr lang="en-US" b="1" dirty="0">
                <a:latin typeface="Courier New" pitchFamily="49" charset="0"/>
              </a:rPr>
              <a:t>,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n)</a:t>
            </a:r>
          </a:p>
          <a:p>
            <a:pPr eaLnBrk="1" hangingPunct="1">
              <a:buFontTx/>
              <a:buNone/>
            </a:pPr>
            <a:r>
              <a:rPr lang="en-US" b="1" dirty="0">
                <a:latin typeface="Courier New" pitchFamily="49" charset="0"/>
              </a:rPr>
              <a:t>{</a:t>
            </a:r>
          </a:p>
          <a:p>
            <a:pPr eaLnBrk="1" hangingPunct="1">
              <a:buFontTx/>
              <a:buNone/>
            </a:pPr>
            <a:r>
              <a:rPr lang="en-US" b="1" dirty="0">
                <a:solidFill>
                  <a:schemeClr val="accent2"/>
                </a:solidFill>
                <a:latin typeface="Courier New" pitchFamily="49" charset="0"/>
              </a:rPr>
              <a:t>  dim3 </a:t>
            </a:r>
            <a:r>
              <a:rPr lang="en-US" b="1" dirty="0" err="1">
                <a:solidFill>
                  <a:schemeClr val="accent2"/>
                </a:solidFill>
                <a:latin typeface="Courier New" pitchFamily="49" charset="0"/>
              </a:rPr>
              <a:t>DimGrid</a:t>
            </a:r>
            <a:r>
              <a:rPr lang="en-US" b="1" dirty="0">
                <a:solidFill>
                  <a:schemeClr val="accent2"/>
                </a:solidFill>
                <a:latin typeface="Courier New" pitchFamily="49" charset="0"/>
              </a:rPr>
              <a:t>((n-1)/256 + 1, 1, 1);</a:t>
            </a:r>
          </a:p>
          <a:p>
            <a:pPr eaLnBrk="1" hangingPunct="1">
              <a:buFontTx/>
              <a:buNone/>
            </a:pPr>
            <a:r>
              <a:rPr lang="en-US" b="1" dirty="0">
                <a:solidFill>
                  <a:schemeClr val="accent2"/>
                </a:solidFill>
                <a:latin typeface="Courier New" pitchFamily="49" charset="0"/>
              </a:rPr>
              <a:t>  dim3 </a:t>
            </a:r>
            <a:r>
              <a:rPr lang="en-US" b="1" dirty="0" err="1">
                <a:solidFill>
                  <a:schemeClr val="accent2"/>
                </a:solidFill>
                <a:latin typeface="Courier New" pitchFamily="49" charset="0"/>
              </a:rPr>
              <a:t>DimBlock</a:t>
            </a:r>
            <a:r>
              <a:rPr lang="en-US" b="1" dirty="0">
                <a:solidFill>
                  <a:schemeClr val="accent2"/>
                </a:solidFill>
                <a:latin typeface="Courier New" pitchFamily="49" charset="0"/>
              </a:rPr>
              <a:t>(256, 1, 1);</a:t>
            </a:r>
          </a:p>
          <a:p>
            <a:pPr eaLnBrk="1" hangingPunct="1">
              <a:buFontTx/>
              <a:buNone/>
            </a:pPr>
            <a:r>
              <a:rPr lang="en-US" b="1" dirty="0">
                <a:solidFill>
                  <a:schemeClr val="accent2"/>
                </a:solidFill>
                <a:latin typeface="Courier New" pitchFamily="49" charset="0"/>
              </a:rPr>
              <a:t>  </a:t>
            </a:r>
            <a:r>
              <a:rPr lang="en-US" b="1" dirty="0" err="1">
                <a:solidFill>
                  <a:schemeClr val="accent2"/>
                </a:solidFill>
                <a:latin typeface="Courier New" pitchFamily="49" charset="0"/>
              </a:rPr>
              <a:t>vecAddKernel</a:t>
            </a:r>
            <a:r>
              <a:rPr lang="en-US" b="1" dirty="0">
                <a:solidFill>
                  <a:schemeClr val="accent2"/>
                </a:solidFill>
                <a:latin typeface="Courier New" pitchFamily="49" charset="0"/>
              </a:rPr>
              <a:t>&lt;&lt;&lt;</a:t>
            </a:r>
            <a:r>
              <a:rPr lang="en-US" b="1" dirty="0" err="1">
                <a:solidFill>
                  <a:schemeClr val="accent2"/>
                </a:solidFill>
                <a:latin typeface="Courier New" pitchFamily="49" charset="0"/>
              </a:rPr>
              <a:t>DimGrid,DimBlock</a:t>
            </a:r>
            <a:r>
              <a:rPr lang="en-US" b="1" dirty="0">
                <a:solidFill>
                  <a:schemeClr val="accent2"/>
                </a:solidFill>
                <a:latin typeface="Courier New" pitchFamily="49" charset="0"/>
              </a:rPr>
              <a:t>&gt;&gt;&gt;</a:t>
            </a:r>
            <a:r>
              <a:rPr lang="en-US" b="1" dirty="0">
                <a:latin typeface="Courier New" pitchFamily="49" charset="0"/>
              </a:rPr>
              <a:t>(</a:t>
            </a:r>
            <a:r>
              <a:rPr lang="en-US" b="1" dirty="0" err="1">
                <a:latin typeface="Courier New" pitchFamily="49" charset="0"/>
              </a:rPr>
              <a:t>d_A</a:t>
            </a:r>
            <a:r>
              <a:rPr lang="en-US" b="1" dirty="0">
                <a:latin typeface="Courier New" pitchFamily="49" charset="0"/>
              </a:rPr>
              <a:t>, </a:t>
            </a:r>
            <a:r>
              <a:rPr lang="en-US" b="1" dirty="0" err="1">
                <a:latin typeface="Courier New" pitchFamily="49" charset="0"/>
              </a:rPr>
              <a:t>d_B</a:t>
            </a:r>
            <a:r>
              <a:rPr lang="en-US" b="1" dirty="0">
                <a:latin typeface="Courier New" pitchFamily="49" charset="0"/>
              </a:rPr>
              <a:t>, </a:t>
            </a:r>
            <a:r>
              <a:rPr lang="en-US" b="1" dirty="0" err="1">
                <a:latin typeface="Courier New" pitchFamily="49" charset="0"/>
              </a:rPr>
              <a:t>d_C</a:t>
            </a:r>
            <a:r>
              <a:rPr lang="en-US" b="1" dirty="0">
                <a:latin typeface="Courier New" pitchFamily="49" charset="0"/>
              </a:rPr>
              <a:t>, n);</a:t>
            </a:r>
          </a:p>
          <a:p>
            <a:pPr eaLnBrk="1" hangingPunct="1">
              <a:buFontTx/>
              <a:buNone/>
            </a:pPr>
            <a:r>
              <a:rPr lang="en-US" b="1" dirty="0">
                <a:latin typeface="Courier New" pitchFamily="49" charset="0"/>
              </a:rPr>
              <a:t>}</a:t>
            </a:r>
          </a:p>
        </p:txBody>
      </p:sp>
      <p:sp>
        <p:nvSpPr>
          <p:cNvPr id="24582" name="Slide Number Placeholder 6"/>
          <p:cNvSpPr>
            <a:spLocks noGrp="1"/>
          </p:cNvSpPr>
          <p:nvPr>
            <p:ph type="sldNum" sz="quarter" idx="4294967295"/>
          </p:nvPr>
        </p:nvSpPr>
        <p:spPr>
          <a:xfrm>
            <a:off x="17526000" y="11087103"/>
            <a:ext cx="3810000" cy="685800"/>
          </a:xfrm>
          <a:prstGeom prst="rect">
            <a:avLst/>
          </a:prstGeom>
        </p:spPr>
        <p:txBody>
          <a:bodyPr/>
          <a:lstStyle/>
          <a:p>
            <a:pPr algn="l" defTabSz="2438430" hangingPunct="1">
              <a:defRPr/>
            </a:pPr>
            <a:fld id="{E11851C7-3CEF-43E6-8FD1-31BE5C0631B4}" type="slidenum">
              <a:rPr lang="en-US" sz="4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rPr>
              <a:pPr algn="l" defTabSz="2438430" hangingPunct="1">
                <a:defRPr/>
              </a:pPr>
              <a:t>63</a:t>
            </a:fld>
            <a:endParaRPr lang="en-US" sz="48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4581" name="Text Box 5"/>
          <p:cNvSpPr txBox="1">
            <a:spLocks noChangeArrowheads="1"/>
          </p:cNvSpPr>
          <p:nvPr/>
        </p:nvSpPr>
        <p:spPr bwMode="auto">
          <a:xfrm>
            <a:off x="3875232" y="3200401"/>
            <a:ext cx="3094116" cy="830997"/>
          </a:xfrm>
          <a:prstGeom prst="rect">
            <a:avLst/>
          </a:prstGeom>
          <a:solidFill>
            <a:srgbClr val="33CCCC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defTabSz="2438430" eaLnBrk="1" hangingPunct="1"/>
            <a:r>
              <a:rPr lang="en-US" sz="4800" b="0" kern="1200" dirty="0">
                <a:solidFill>
                  <a:srgbClr val="000000"/>
                </a:solidFill>
                <a:ea typeface="+mn-ea"/>
              </a:rPr>
              <a:t>Host Code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120549" y="8923131"/>
            <a:ext cx="944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2438430" hangingPunct="1"/>
            <a:r>
              <a:rPr lang="en-US" sz="3600" b="0" kern="1200" dirty="0">
                <a:latin typeface="Trebuchet MS"/>
                <a:ea typeface="+mn-ea"/>
                <a:cs typeface="+mn-cs"/>
              </a:rPr>
              <a:t>This is an equivalent way to express the ceiling function.</a:t>
            </a:r>
          </a:p>
        </p:txBody>
      </p:sp>
    </p:spTree>
    <p:extLst>
      <p:ext uri="{BB962C8B-B14F-4D97-AF65-F5344CB8AC3E}">
        <p14:creationId xmlns:p14="http://schemas.microsoft.com/office/powerpoint/2010/main" val="1346028297"/>
      </p:ext>
    </p:extLst>
  </p:cSld>
  <p:clrMapOvr>
    <a:masterClrMapping/>
  </p:clrMapOvr>
  <p:transition advTm="190732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TextBox 2"/>
          <p:cNvSpPr txBox="1">
            <a:spLocks noChangeArrowheads="1"/>
          </p:cNvSpPr>
          <p:nvPr/>
        </p:nvSpPr>
        <p:spPr bwMode="auto">
          <a:xfrm>
            <a:off x="3195099" y="3515602"/>
            <a:ext cx="9448800" cy="3539430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__host__</a:t>
            </a: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void 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vecAdd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(…)</a:t>
            </a: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{</a:t>
            </a: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dim3 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DimGrid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(ceil(n/256.0),1,1);</a:t>
            </a: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dim3 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DimBlock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(256,1,1);</a:t>
            </a:r>
          </a:p>
          <a:p>
            <a:pPr algn="l" defTabSz="2438430" eaLnBrk="1" hangingPunct="1"/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vecAddKernel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&lt;&lt;&lt;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DimGrid,DimBlock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&gt;&gt;&gt;(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d_A,d_B,d_C,n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);</a:t>
            </a: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}</a:t>
            </a:r>
          </a:p>
        </p:txBody>
      </p:sp>
      <p:sp>
        <p:nvSpPr>
          <p:cNvPr id="2560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Kernel execution in a nutshell</a:t>
            </a:r>
          </a:p>
        </p:txBody>
      </p:sp>
      <p:sp>
        <p:nvSpPr>
          <p:cNvPr id="26634" name="Slide Number Placeholder 57"/>
          <p:cNvSpPr>
            <a:spLocks noGrp="1"/>
          </p:cNvSpPr>
          <p:nvPr>
            <p:ph type="sldNum" sz="quarter" idx="4294967295"/>
          </p:nvPr>
        </p:nvSpPr>
        <p:spPr>
          <a:xfrm>
            <a:off x="17526000" y="11362268"/>
            <a:ext cx="3810000" cy="685800"/>
          </a:xfrm>
          <a:prstGeom prst="rect">
            <a:avLst/>
          </a:prstGeom>
        </p:spPr>
        <p:txBody>
          <a:bodyPr/>
          <a:lstStyle/>
          <a:p>
            <a:pPr algn="l" defTabSz="2438430" hangingPunct="1">
              <a:defRPr/>
            </a:pPr>
            <a:fld id="{86427E30-6048-4BB3-82AB-C0E44A24BEB5}" type="slidenum">
              <a:rPr lang="en-US" sz="4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rPr>
              <a:pPr algn="l" defTabSz="2438430" hangingPunct="1">
                <a:defRPr/>
              </a:pPr>
              <a:t>64</a:t>
            </a:fld>
            <a:endParaRPr lang="en-US" sz="4800" b="0" kern="1200" dirty="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grpSp>
        <p:nvGrpSpPr>
          <p:cNvPr id="2" name="Group 79"/>
          <p:cNvGrpSpPr>
            <a:grpSpLocks/>
          </p:cNvGrpSpPr>
          <p:nvPr/>
        </p:nvGrpSpPr>
        <p:grpSpPr bwMode="auto">
          <a:xfrm>
            <a:off x="8229600" y="7828329"/>
            <a:ext cx="9601200" cy="1768359"/>
            <a:chOff x="4191000" y="1259494"/>
            <a:chExt cx="4800600" cy="1178906"/>
          </a:xfrm>
        </p:grpSpPr>
        <p:sp>
          <p:nvSpPr>
            <p:cNvPr id="61" name="Rounded Rectangle 60"/>
            <p:cNvSpPr/>
            <p:nvPr/>
          </p:nvSpPr>
          <p:spPr>
            <a:xfrm>
              <a:off x="4191000" y="1295400"/>
              <a:ext cx="4800600" cy="11430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5635" name="TextBox 61"/>
            <p:cNvSpPr txBox="1">
              <a:spLocks noChangeArrowheads="1"/>
            </p:cNvSpPr>
            <p:nvPr/>
          </p:nvSpPr>
          <p:spPr bwMode="auto">
            <a:xfrm>
              <a:off x="5105400" y="1259494"/>
              <a:ext cx="1626781" cy="4719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9pPr>
            </a:lstStyle>
            <a:p>
              <a:pPr defTabSz="2438430" eaLnBrk="1" hangingPunct="1"/>
              <a:r>
                <a:rPr lang="en-US" sz="4000" b="0" kern="1200" dirty="0">
                  <a:solidFill>
                    <a:srgbClr val="FFFFFF"/>
                  </a:solidFill>
                  <a:ea typeface="+mn-ea"/>
                </a:rPr>
                <a:t>Grid</a:t>
              </a:r>
            </a:p>
          </p:txBody>
        </p:sp>
        <p:grpSp>
          <p:nvGrpSpPr>
            <p:cNvPr id="25636" name="Group 59"/>
            <p:cNvGrpSpPr>
              <a:grpSpLocks/>
            </p:cNvGrpSpPr>
            <p:nvPr/>
          </p:nvGrpSpPr>
          <p:grpSpPr bwMode="auto">
            <a:xfrm>
              <a:off x="4267201" y="1371600"/>
              <a:ext cx="838199" cy="990600"/>
              <a:chOff x="3581401" y="1447800"/>
              <a:chExt cx="838199" cy="990600"/>
            </a:xfrm>
          </p:grpSpPr>
          <p:sp>
            <p:nvSpPr>
              <p:cNvPr id="47" name="Rounded Rectangle 46"/>
              <p:cNvSpPr/>
              <p:nvPr/>
            </p:nvSpPr>
            <p:spPr bwMode="auto">
              <a:xfrm>
                <a:off x="3581401" y="1447800"/>
                <a:ext cx="838199" cy="990600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37160" tIns="68581" rIns="137160" bIns="68581"/>
              <a:lstStyle/>
              <a:p>
                <a:pPr defTabSz="2438430" hangingPunct="1">
                  <a:defRPr/>
                </a:pPr>
                <a:r>
                  <a:rPr lang="en-US" sz="3600" b="0" kern="1200" dirty="0" err="1">
                    <a:solidFill>
                      <a:srgbClr val="FFFFFF"/>
                    </a:solidFill>
                    <a:latin typeface="Arial Narrow" pitchFamily="34" charset="0"/>
                  </a:rPr>
                  <a:t>Blk</a:t>
                </a:r>
                <a:r>
                  <a:rPr lang="en-US" sz="3600" b="0" kern="1200" dirty="0">
                    <a:solidFill>
                      <a:srgbClr val="FFFFFF"/>
                    </a:solidFill>
                    <a:latin typeface="Arial Narrow" pitchFamily="34" charset="0"/>
                  </a:rPr>
                  <a:t> 0</a:t>
                </a:r>
              </a:p>
            </p:txBody>
          </p:sp>
          <p:grpSp>
            <p:nvGrpSpPr>
              <p:cNvPr id="25657" name="Group 183"/>
              <p:cNvGrpSpPr>
                <a:grpSpLocks/>
              </p:cNvGrpSpPr>
              <p:nvPr/>
            </p:nvGrpSpPr>
            <p:grpSpPr bwMode="auto">
              <a:xfrm>
                <a:off x="3657600" y="1828800"/>
                <a:ext cx="685800" cy="582091"/>
                <a:chOff x="4191000" y="5029200"/>
                <a:chExt cx="685800" cy="582091"/>
              </a:xfrm>
            </p:grpSpPr>
            <p:sp>
              <p:nvSpPr>
                <p:cNvPr id="25658" name="Freeform 14"/>
                <p:cNvSpPr>
                  <a:spLocks/>
                </p:cNvSpPr>
                <p:nvPr/>
              </p:nvSpPr>
              <p:spPr bwMode="auto">
                <a:xfrm>
                  <a:off x="4191000" y="5029200"/>
                  <a:ext cx="111180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59" name="Freeform 15"/>
                <p:cNvSpPr>
                  <a:spLocks/>
                </p:cNvSpPr>
                <p:nvPr/>
              </p:nvSpPr>
              <p:spPr bwMode="auto">
                <a:xfrm>
                  <a:off x="4249067" y="5029200"/>
                  <a:ext cx="111180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60" name="Freeform 16"/>
                <p:cNvSpPr>
                  <a:spLocks/>
                </p:cNvSpPr>
                <p:nvPr/>
              </p:nvSpPr>
              <p:spPr bwMode="auto">
                <a:xfrm>
                  <a:off x="4307134" y="5029200"/>
                  <a:ext cx="111180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61" name="Freeform 17"/>
                <p:cNvSpPr>
                  <a:spLocks/>
                </p:cNvSpPr>
                <p:nvPr/>
              </p:nvSpPr>
              <p:spPr bwMode="auto">
                <a:xfrm>
                  <a:off x="4365201" y="5029200"/>
                  <a:ext cx="111180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62" name="Freeform 18"/>
                <p:cNvSpPr>
                  <a:spLocks/>
                </p:cNvSpPr>
                <p:nvPr/>
              </p:nvSpPr>
              <p:spPr bwMode="auto">
                <a:xfrm>
                  <a:off x="4423268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63" name="Freeform 19"/>
                <p:cNvSpPr>
                  <a:spLocks/>
                </p:cNvSpPr>
                <p:nvPr/>
              </p:nvSpPr>
              <p:spPr bwMode="auto">
                <a:xfrm>
                  <a:off x="4480579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64" name="Freeform 20"/>
                <p:cNvSpPr>
                  <a:spLocks/>
                </p:cNvSpPr>
                <p:nvPr/>
              </p:nvSpPr>
              <p:spPr bwMode="auto">
                <a:xfrm>
                  <a:off x="4537890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65" name="Freeform 21"/>
                <p:cNvSpPr>
                  <a:spLocks/>
                </p:cNvSpPr>
                <p:nvPr/>
              </p:nvSpPr>
              <p:spPr bwMode="auto">
                <a:xfrm>
                  <a:off x="4595201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66" name="Freeform 22"/>
                <p:cNvSpPr>
                  <a:spLocks/>
                </p:cNvSpPr>
                <p:nvPr/>
              </p:nvSpPr>
              <p:spPr bwMode="auto">
                <a:xfrm>
                  <a:off x="4652512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67" name="Freeform 23"/>
                <p:cNvSpPr>
                  <a:spLocks/>
                </p:cNvSpPr>
                <p:nvPr/>
              </p:nvSpPr>
              <p:spPr bwMode="auto">
                <a:xfrm>
                  <a:off x="4709823" y="5029200"/>
                  <a:ext cx="109667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68" name="Freeform 24"/>
                <p:cNvSpPr>
                  <a:spLocks/>
                </p:cNvSpPr>
                <p:nvPr/>
              </p:nvSpPr>
              <p:spPr bwMode="auto">
                <a:xfrm>
                  <a:off x="4766376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5637" name="Group 62"/>
            <p:cNvGrpSpPr>
              <a:grpSpLocks/>
            </p:cNvGrpSpPr>
            <p:nvPr/>
          </p:nvGrpSpPr>
          <p:grpSpPr bwMode="auto">
            <a:xfrm>
              <a:off x="8088086" y="1371600"/>
              <a:ext cx="838199" cy="990600"/>
              <a:chOff x="3581401" y="1447800"/>
              <a:chExt cx="838199" cy="990600"/>
            </a:xfrm>
          </p:grpSpPr>
          <p:sp>
            <p:nvSpPr>
              <p:cNvPr id="64" name="Rounded Rectangle 63"/>
              <p:cNvSpPr/>
              <p:nvPr/>
            </p:nvSpPr>
            <p:spPr bwMode="auto">
              <a:xfrm>
                <a:off x="3581401" y="1447800"/>
                <a:ext cx="838199" cy="990600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37160" tIns="68581" rIns="137160" bIns="68581"/>
              <a:lstStyle/>
              <a:p>
                <a:pPr defTabSz="2438430" hangingPunct="1">
                  <a:defRPr/>
                </a:pPr>
                <a:r>
                  <a:rPr lang="en-US" sz="3600" b="0" kern="1200" dirty="0" err="1">
                    <a:solidFill>
                      <a:srgbClr val="FFFFFF"/>
                    </a:solidFill>
                    <a:latin typeface="Arial Narrow" pitchFamily="34" charset="0"/>
                  </a:rPr>
                  <a:t>Blk</a:t>
                </a:r>
                <a:r>
                  <a:rPr lang="en-US" sz="3600" b="0" kern="1200" dirty="0">
                    <a:solidFill>
                      <a:srgbClr val="FFFFFF"/>
                    </a:solidFill>
                    <a:latin typeface="Arial Narrow" pitchFamily="34" charset="0"/>
                  </a:rPr>
                  <a:t> N-1</a:t>
                </a:r>
              </a:p>
            </p:txBody>
          </p:sp>
          <p:grpSp>
            <p:nvGrpSpPr>
              <p:cNvPr id="25642" name="Group 183"/>
              <p:cNvGrpSpPr>
                <a:grpSpLocks/>
              </p:cNvGrpSpPr>
              <p:nvPr/>
            </p:nvGrpSpPr>
            <p:grpSpPr bwMode="auto">
              <a:xfrm>
                <a:off x="3657600" y="1828800"/>
                <a:ext cx="685800" cy="582091"/>
                <a:chOff x="4191000" y="5029200"/>
                <a:chExt cx="685800" cy="582091"/>
              </a:xfrm>
            </p:grpSpPr>
            <p:sp>
              <p:nvSpPr>
                <p:cNvPr id="25643" name="Freeform 14"/>
                <p:cNvSpPr>
                  <a:spLocks/>
                </p:cNvSpPr>
                <p:nvPr/>
              </p:nvSpPr>
              <p:spPr bwMode="auto">
                <a:xfrm>
                  <a:off x="4191000" y="5029200"/>
                  <a:ext cx="111180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44" name="Freeform 15"/>
                <p:cNvSpPr>
                  <a:spLocks/>
                </p:cNvSpPr>
                <p:nvPr/>
              </p:nvSpPr>
              <p:spPr bwMode="auto">
                <a:xfrm>
                  <a:off x="4249067" y="5029200"/>
                  <a:ext cx="111180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45" name="Freeform 16"/>
                <p:cNvSpPr>
                  <a:spLocks/>
                </p:cNvSpPr>
                <p:nvPr/>
              </p:nvSpPr>
              <p:spPr bwMode="auto">
                <a:xfrm>
                  <a:off x="4307134" y="5029200"/>
                  <a:ext cx="111180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46" name="Freeform 17"/>
                <p:cNvSpPr>
                  <a:spLocks/>
                </p:cNvSpPr>
                <p:nvPr/>
              </p:nvSpPr>
              <p:spPr bwMode="auto">
                <a:xfrm>
                  <a:off x="4365201" y="5029200"/>
                  <a:ext cx="111180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47" name="Freeform 18"/>
                <p:cNvSpPr>
                  <a:spLocks/>
                </p:cNvSpPr>
                <p:nvPr/>
              </p:nvSpPr>
              <p:spPr bwMode="auto">
                <a:xfrm>
                  <a:off x="4423268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48" name="Freeform 19"/>
                <p:cNvSpPr>
                  <a:spLocks/>
                </p:cNvSpPr>
                <p:nvPr/>
              </p:nvSpPr>
              <p:spPr bwMode="auto">
                <a:xfrm>
                  <a:off x="4480579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49" name="Freeform 20"/>
                <p:cNvSpPr>
                  <a:spLocks/>
                </p:cNvSpPr>
                <p:nvPr/>
              </p:nvSpPr>
              <p:spPr bwMode="auto">
                <a:xfrm>
                  <a:off x="4537890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50" name="Freeform 21"/>
                <p:cNvSpPr>
                  <a:spLocks/>
                </p:cNvSpPr>
                <p:nvPr/>
              </p:nvSpPr>
              <p:spPr bwMode="auto">
                <a:xfrm>
                  <a:off x="4595201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51" name="Freeform 22"/>
                <p:cNvSpPr>
                  <a:spLocks/>
                </p:cNvSpPr>
                <p:nvPr/>
              </p:nvSpPr>
              <p:spPr bwMode="auto">
                <a:xfrm>
                  <a:off x="4652512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52" name="Freeform 23"/>
                <p:cNvSpPr>
                  <a:spLocks/>
                </p:cNvSpPr>
                <p:nvPr/>
              </p:nvSpPr>
              <p:spPr bwMode="auto">
                <a:xfrm>
                  <a:off x="4709823" y="5029200"/>
                  <a:ext cx="109667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653" name="Freeform 24"/>
                <p:cNvSpPr>
                  <a:spLocks/>
                </p:cNvSpPr>
                <p:nvPr/>
              </p:nvSpPr>
              <p:spPr bwMode="auto">
                <a:xfrm>
                  <a:off x="4766376" y="5029200"/>
                  <a:ext cx="110424" cy="582091"/>
                </a:xfrm>
                <a:custGeom>
                  <a:avLst/>
                  <a:gdLst>
                    <a:gd name="T0" fmla="*/ 2147483647 w 208"/>
                    <a:gd name="T1" fmla="*/ 0 h 1536"/>
                    <a:gd name="T2" fmla="*/ 2147483647 w 208"/>
                    <a:gd name="T3" fmla="*/ 2147483647 h 1536"/>
                    <a:gd name="T4" fmla="*/ 2147483647 w 208"/>
                    <a:gd name="T5" fmla="*/ 2147483647 h 1536"/>
                    <a:gd name="T6" fmla="*/ 2147483647 w 208"/>
                    <a:gd name="T7" fmla="*/ 2147483647 h 1536"/>
                    <a:gd name="T8" fmla="*/ 2147483647 w 208"/>
                    <a:gd name="T9" fmla="*/ 2147483647 h 1536"/>
                    <a:gd name="T10" fmla="*/ 2147483647 w 208"/>
                    <a:gd name="T11" fmla="*/ 2147483647 h 1536"/>
                    <a:gd name="T12" fmla="*/ 2147483647 w 208"/>
                    <a:gd name="T13" fmla="*/ 2147483647 h 1536"/>
                    <a:gd name="T14" fmla="*/ 2147483647 w 208"/>
                    <a:gd name="T15" fmla="*/ 2147483647 h 1536"/>
                    <a:gd name="T16" fmla="*/ 2147483647 w 208"/>
                    <a:gd name="T17" fmla="*/ 2147483647 h 1536"/>
                    <a:gd name="T18" fmla="*/ 2147483647 w 208"/>
                    <a:gd name="T19" fmla="*/ 2147483647 h 1536"/>
                    <a:gd name="T20" fmla="*/ 2147483647 w 208"/>
                    <a:gd name="T21" fmla="*/ 2147483647 h 1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08"/>
                    <a:gd name="T34" fmla="*/ 0 h 1536"/>
                    <a:gd name="T35" fmla="*/ 208 w 208"/>
                    <a:gd name="T36" fmla="*/ 1536 h 1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08" h="1536">
                      <a:moveTo>
                        <a:pt x="56" y="0"/>
                      </a:moveTo>
                      <a:cubicBezTo>
                        <a:pt x="132" y="68"/>
                        <a:pt x="208" y="136"/>
                        <a:pt x="200" y="192"/>
                      </a:cubicBezTo>
                      <a:cubicBezTo>
                        <a:pt x="192" y="248"/>
                        <a:pt x="16" y="280"/>
                        <a:pt x="8" y="336"/>
                      </a:cubicBezTo>
                      <a:cubicBezTo>
                        <a:pt x="0" y="392"/>
                        <a:pt x="152" y="464"/>
                        <a:pt x="152" y="528"/>
                      </a:cubicBezTo>
                      <a:cubicBezTo>
                        <a:pt x="152" y="592"/>
                        <a:pt x="8" y="672"/>
                        <a:pt x="8" y="720"/>
                      </a:cubicBezTo>
                      <a:cubicBezTo>
                        <a:pt x="8" y="768"/>
                        <a:pt x="144" y="776"/>
                        <a:pt x="152" y="816"/>
                      </a:cubicBezTo>
                      <a:cubicBezTo>
                        <a:pt x="160" y="856"/>
                        <a:pt x="56" y="912"/>
                        <a:pt x="56" y="960"/>
                      </a:cubicBezTo>
                      <a:cubicBezTo>
                        <a:pt x="56" y="1008"/>
                        <a:pt x="160" y="1056"/>
                        <a:pt x="152" y="1104"/>
                      </a:cubicBezTo>
                      <a:cubicBezTo>
                        <a:pt x="144" y="1152"/>
                        <a:pt x="16" y="1208"/>
                        <a:pt x="8" y="1248"/>
                      </a:cubicBezTo>
                      <a:cubicBezTo>
                        <a:pt x="0" y="1288"/>
                        <a:pt x="96" y="1296"/>
                        <a:pt x="104" y="1344"/>
                      </a:cubicBezTo>
                      <a:cubicBezTo>
                        <a:pt x="112" y="1392"/>
                        <a:pt x="40" y="1496"/>
                        <a:pt x="56" y="1536"/>
                      </a:cubicBezTo>
                    </a:path>
                  </a:pathLst>
                </a:custGeom>
                <a:noFill/>
                <a:ln w="12700" cmpd="sng">
                  <a:solidFill>
                    <a:schemeClr val="tx1"/>
                  </a:solidFill>
                  <a:round/>
                  <a:headEnd type="none" w="sm" len="med"/>
                  <a:tailEnd type="triangle" w="sm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l" defTabSz="2438430" hangingPunct="1"/>
                  <a:endParaRPr lang="en-US" sz="3600" b="0" kern="1200">
                    <a:solidFill>
                      <a:srgbClr val="FFFFFF"/>
                    </a:solidFill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5638" name="TextBox 77"/>
            <p:cNvSpPr txBox="1">
              <a:spLocks noChangeArrowheads="1"/>
            </p:cNvSpPr>
            <p:nvPr/>
          </p:nvSpPr>
          <p:spPr bwMode="auto">
            <a:xfrm>
              <a:off x="5105400" y="1640494"/>
              <a:ext cx="2971800" cy="4719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9pPr>
            </a:lstStyle>
            <a:p>
              <a:pPr defTabSz="2438430" eaLnBrk="1" hangingPunct="1"/>
              <a:r>
                <a:rPr lang="en-US" sz="4000" b="0" kern="1200">
                  <a:solidFill>
                    <a:srgbClr val="FFFFFF"/>
                  </a:solidFill>
                  <a:ea typeface="+mn-ea"/>
                </a:rPr>
                <a:t>• • •</a:t>
              </a:r>
            </a:p>
          </p:txBody>
        </p:sp>
      </p:grpSp>
      <p:grpSp>
        <p:nvGrpSpPr>
          <p:cNvPr id="8" name="Group 115"/>
          <p:cNvGrpSpPr>
            <a:grpSpLocks/>
          </p:cNvGrpSpPr>
          <p:nvPr/>
        </p:nvGrpSpPr>
        <p:grpSpPr bwMode="auto">
          <a:xfrm>
            <a:off x="3326548" y="5761128"/>
            <a:ext cx="10860429" cy="2357541"/>
            <a:chOff x="-54025" y="3030586"/>
            <a:chExt cx="5340696" cy="2293658"/>
          </a:xfrm>
        </p:grpSpPr>
        <p:cxnSp>
          <p:nvCxnSpPr>
            <p:cNvPr id="82" name="Curved Connector 81"/>
            <p:cNvCxnSpPr>
              <a:stCxn id="84" idx="3"/>
            </p:cNvCxnSpPr>
            <p:nvPr/>
          </p:nvCxnSpPr>
          <p:spPr>
            <a:xfrm>
              <a:off x="4455790" y="3359082"/>
              <a:ext cx="830881" cy="1965162"/>
            </a:xfrm>
            <a:prstGeom prst="curvedConnector2">
              <a:avLst/>
            </a:prstGeom>
            <a:ln w="571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Rectangle 83"/>
            <p:cNvSpPr/>
            <p:nvPr/>
          </p:nvSpPr>
          <p:spPr>
            <a:xfrm>
              <a:off x="-54025" y="3030586"/>
              <a:ext cx="4509815" cy="656992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</p:grpSp>
      <p:grpSp>
        <p:nvGrpSpPr>
          <p:cNvPr id="25613" name="Group 78"/>
          <p:cNvGrpSpPr>
            <a:grpSpLocks/>
          </p:cNvGrpSpPr>
          <p:nvPr/>
        </p:nvGrpSpPr>
        <p:grpSpPr bwMode="auto">
          <a:xfrm>
            <a:off x="10287000" y="9652952"/>
            <a:ext cx="5334000" cy="1590163"/>
            <a:chOff x="5257800" y="2978084"/>
            <a:chExt cx="2667000" cy="1212916"/>
          </a:xfrm>
        </p:grpSpPr>
        <p:sp>
          <p:nvSpPr>
            <p:cNvPr id="6" name="Rounded Rectangle 5"/>
            <p:cNvSpPr/>
            <p:nvPr/>
          </p:nvSpPr>
          <p:spPr>
            <a:xfrm>
              <a:off x="5257800" y="3048000"/>
              <a:ext cx="2667000" cy="11430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5618" name="TextBox 6"/>
            <p:cNvSpPr txBox="1">
              <a:spLocks noChangeArrowheads="1"/>
            </p:cNvSpPr>
            <p:nvPr/>
          </p:nvSpPr>
          <p:spPr bwMode="auto">
            <a:xfrm>
              <a:off x="6096000" y="2978084"/>
              <a:ext cx="990600" cy="5399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9pPr>
            </a:lstStyle>
            <a:p>
              <a:pPr defTabSz="2438430" eaLnBrk="1" hangingPunct="1"/>
              <a:r>
                <a:rPr lang="en-US" sz="4000" b="0" kern="1200" dirty="0">
                  <a:solidFill>
                    <a:srgbClr val="FFFFFF"/>
                  </a:solidFill>
                  <a:ea typeface="+mn-ea"/>
                </a:rPr>
                <a:t>GPU</a:t>
              </a:r>
            </a:p>
          </p:txBody>
        </p:sp>
        <p:grpSp>
          <p:nvGrpSpPr>
            <p:cNvPr id="25619" name="Group 40"/>
            <p:cNvGrpSpPr>
              <a:grpSpLocks/>
            </p:cNvGrpSpPr>
            <p:nvPr/>
          </p:nvGrpSpPr>
          <p:grpSpPr bwMode="auto">
            <a:xfrm>
              <a:off x="5410200" y="3200400"/>
              <a:ext cx="2400300" cy="838200"/>
              <a:chOff x="2362200" y="3276600"/>
              <a:chExt cx="2400300" cy="838200"/>
            </a:xfrm>
          </p:grpSpPr>
          <p:sp>
            <p:nvSpPr>
              <p:cNvPr id="11" name="Rounded Rectangle 10"/>
              <p:cNvSpPr/>
              <p:nvPr/>
            </p:nvSpPr>
            <p:spPr bwMode="auto">
              <a:xfrm>
                <a:off x="2362201" y="3276600"/>
                <a:ext cx="609599" cy="424544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37160" tIns="68581" rIns="137160" bIns="68581" anchor="ctr"/>
              <a:lstStyle/>
              <a:p>
                <a:pPr defTabSz="2438430" hangingPunct="1">
                  <a:defRPr/>
                </a:pPr>
                <a:r>
                  <a:rPr lang="en-US" sz="3200" b="0" kern="1200" dirty="0">
                    <a:solidFill>
                      <a:srgbClr val="FFFFFF"/>
                    </a:solidFill>
                    <a:latin typeface="Arial Narrow" pitchFamily="34" charset="0"/>
                  </a:rPr>
                  <a:t>M0</a:t>
                </a:r>
              </a:p>
            </p:txBody>
          </p:sp>
          <p:sp>
            <p:nvSpPr>
              <p:cNvPr id="12" name="Rounded Rectangle 11"/>
              <p:cNvSpPr/>
              <p:nvPr/>
            </p:nvSpPr>
            <p:spPr bwMode="auto">
              <a:xfrm>
                <a:off x="2362200" y="3733800"/>
                <a:ext cx="2400300" cy="381000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37160" tIns="68581" rIns="137160" bIns="68581" anchor="ctr"/>
              <a:lstStyle/>
              <a:p>
                <a:pPr defTabSz="2438430" hangingPunct="1">
                  <a:defRPr/>
                </a:pPr>
                <a:r>
                  <a:rPr lang="en-US" sz="3200" b="0" kern="1200" dirty="0">
                    <a:solidFill>
                      <a:srgbClr val="FFFFFF"/>
                    </a:solidFill>
                    <a:latin typeface="Arial Narrow" pitchFamily="34" charset="0"/>
                  </a:rPr>
                  <a:t>RAM</a:t>
                </a:r>
              </a:p>
            </p:txBody>
          </p:sp>
        </p:grpSp>
        <p:sp>
          <p:nvSpPr>
            <p:cNvPr id="44" name="Rounded Rectangle 43"/>
            <p:cNvSpPr/>
            <p:nvPr/>
          </p:nvSpPr>
          <p:spPr bwMode="auto">
            <a:xfrm>
              <a:off x="7162802" y="3200400"/>
              <a:ext cx="609599" cy="42454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tIns="68581" rIns="137160" bIns="68581" anchor="ctr"/>
            <a:lstStyle/>
            <a:p>
              <a:pPr defTabSz="2438430" hangingPunct="1">
                <a:defRPr/>
              </a:pPr>
              <a:r>
                <a:rPr lang="en-US" sz="3200" b="0" kern="1200" dirty="0">
                  <a:solidFill>
                    <a:srgbClr val="FFFFFF"/>
                  </a:solidFill>
                  <a:latin typeface="Arial Narrow" pitchFamily="34" charset="0"/>
                </a:rPr>
                <a:t>Mk</a:t>
              </a:r>
            </a:p>
          </p:txBody>
        </p:sp>
        <p:sp>
          <p:nvSpPr>
            <p:cNvPr id="25623" name="TextBox 76"/>
            <p:cNvSpPr txBox="1">
              <a:spLocks noChangeArrowheads="1"/>
            </p:cNvSpPr>
            <p:nvPr/>
          </p:nvSpPr>
          <p:spPr bwMode="auto">
            <a:xfrm>
              <a:off x="6134100" y="3282884"/>
              <a:ext cx="990600" cy="5399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  <a:cs typeface="Arial" charset="0"/>
                </a:defRPr>
              </a:lvl9pPr>
            </a:lstStyle>
            <a:p>
              <a:pPr defTabSz="2438430" eaLnBrk="1" hangingPunct="1"/>
              <a:r>
                <a:rPr lang="en-US" sz="4000" b="0" kern="1200">
                  <a:solidFill>
                    <a:srgbClr val="FFFFFF"/>
                  </a:solidFill>
                  <a:ea typeface="+mn-ea"/>
                </a:rPr>
                <a:t>• • •</a:t>
              </a:r>
            </a:p>
          </p:txBody>
        </p:sp>
      </p:grpSp>
      <p:sp>
        <p:nvSpPr>
          <p:cNvPr id="25602" name="TextBox 3"/>
          <p:cNvSpPr txBox="1">
            <a:spLocks noChangeArrowheads="1"/>
          </p:cNvSpPr>
          <p:nvPr/>
        </p:nvSpPr>
        <p:spPr bwMode="auto">
          <a:xfrm>
            <a:off x="12954000" y="3467110"/>
            <a:ext cx="8991600" cy="397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__global__</a:t>
            </a: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void 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vecAddKernel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(float *A,</a:t>
            </a: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   float *B, float *C, 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int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n)</a:t>
            </a: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{</a:t>
            </a: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 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int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i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= 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blockIdx.x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* 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blockDim.x</a:t>
            </a:r>
            <a:endParaRPr lang="en-US" sz="2800" kern="1200" dirty="0">
              <a:solidFill>
                <a:srgbClr val="000000"/>
              </a:solidFill>
              <a:latin typeface="Courier New" pitchFamily="49" charset="0"/>
              <a:ea typeface="+mn-ea"/>
              <a:cs typeface="Courier New" pitchFamily="49" charset="0"/>
            </a:endParaRP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           + 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threadIdx.x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;</a:t>
            </a:r>
          </a:p>
          <a:p>
            <a:pPr algn="l" defTabSz="2438430" eaLnBrk="1" hangingPunct="1"/>
            <a:endParaRPr lang="en-US" sz="2800" kern="1200" dirty="0">
              <a:solidFill>
                <a:srgbClr val="000000"/>
              </a:solidFill>
              <a:latin typeface="Courier New" pitchFamily="49" charset="0"/>
              <a:ea typeface="+mn-ea"/>
              <a:cs typeface="Courier New" pitchFamily="49" charset="0"/>
            </a:endParaRP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 if( 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i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&lt;n ) C[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i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] = A[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i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]+B[</a:t>
            </a:r>
            <a:r>
              <a:rPr lang="en-US" sz="280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i</a:t>
            </a:r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];</a:t>
            </a:r>
          </a:p>
          <a:p>
            <a:pPr algn="l" defTabSz="2438430" eaLnBrk="1" hangingPunct="1"/>
            <a:r>
              <a:rPr lang="en-US" sz="280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}</a:t>
            </a:r>
          </a:p>
        </p:txBody>
      </p:sp>
      <p:cxnSp>
        <p:nvCxnSpPr>
          <p:cNvPr id="5" name="Curved Connector 4"/>
          <p:cNvCxnSpPr>
            <a:stCxn id="47" idx="0"/>
          </p:cNvCxnSpPr>
          <p:nvPr/>
        </p:nvCxnSpPr>
        <p:spPr>
          <a:xfrm rot="5400000" flipH="1" flipV="1">
            <a:off x="11631662" y="4007151"/>
            <a:ext cx="1577877" cy="6400797"/>
          </a:xfrm>
          <a:prstGeom prst="curvedConnector2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4570765" y="5109919"/>
            <a:ext cx="5943600" cy="10965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3600" b="0" kern="1200">
              <a:solidFill>
                <a:srgbClr val="FFFFFF"/>
              </a:solidFill>
              <a:latin typeface="Trebuchet M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01157869"/>
      </p:ext>
    </p:extLst>
  </p:cSld>
  <p:clrMapOvr>
    <a:masterClrMapping/>
  </p:clrMapOvr>
  <p:transition advTm="1556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/>
      <p:bldP spid="10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1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tabLst>
                <a:tab pos="0" algn="l"/>
                <a:tab pos="1828823" algn="l"/>
                <a:tab pos="3657646" algn="l"/>
                <a:tab pos="5486469" algn="l"/>
                <a:tab pos="7315291" algn="l"/>
                <a:tab pos="9144114" algn="l"/>
                <a:tab pos="10972937" algn="l"/>
                <a:tab pos="12801760" algn="l"/>
                <a:tab pos="14630583" algn="l"/>
                <a:tab pos="16459406" algn="l"/>
                <a:tab pos="18288229" algn="l"/>
                <a:tab pos="20117051" algn="l"/>
              </a:tabLst>
            </a:pPr>
            <a:r>
              <a:rPr lang="en-US" sz="4000" dirty="0"/>
              <a:t>More on CUDA Function Declarations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idx="1"/>
          </p:nvPr>
        </p:nvSpPr>
        <p:spPr>
          <a:xfrm>
            <a:off x="5080001" y="6527159"/>
            <a:ext cx="14078152" cy="6362296"/>
          </a:xfrm>
        </p:spPr>
        <p:txBody>
          <a:bodyPr>
            <a:normAutofit/>
          </a:bodyPr>
          <a:lstStyle/>
          <a:p>
            <a:pPr>
              <a:buFontTx/>
              <a:buChar char="−"/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r>
              <a:rPr lang="en-US" sz="3600" b="1" dirty="0">
                <a:solidFill>
                  <a:srgbClr val="3333CC"/>
                </a:solidFill>
                <a:latin typeface="Courier New" pitchFamily="49" charset="0"/>
              </a:rPr>
              <a:t>__global__</a:t>
            </a:r>
            <a:r>
              <a:rPr lang="en-US" sz="3600" dirty="0"/>
              <a:t> defines a kernel function</a:t>
            </a:r>
          </a:p>
          <a:p>
            <a:pPr marL="1714523" lvl="1" indent="-914411">
              <a:buFontTx/>
              <a:buChar char="−"/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r>
              <a:rPr lang="en-US" sz="3200" dirty="0"/>
              <a:t>Each “__” consists of two underscore characters</a:t>
            </a:r>
          </a:p>
          <a:p>
            <a:pPr marL="1714523" lvl="1" indent="-914411">
              <a:buFontTx/>
              <a:buChar char="−"/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r>
              <a:rPr lang="en-US" sz="3200" dirty="0"/>
              <a:t>A kernel function must return </a:t>
            </a:r>
            <a:r>
              <a:rPr lang="en-US" sz="3200" b="1" dirty="0">
                <a:solidFill>
                  <a:srgbClr val="3333CC"/>
                </a:solidFill>
                <a:latin typeface="Courier New" pitchFamily="49" charset="0"/>
              </a:rPr>
              <a:t>void</a:t>
            </a:r>
          </a:p>
          <a:p>
            <a:pPr>
              <a:buFontTx/>
              <a:buChar char="−"/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r>
              <a:rPr lang="en-US" sz="3600" b="1" dirty="0">
                <a:solidFill>
                  <a:srgbClr val="3333CC"/>
                </a:solidFill>
                <a:latin typeface="Courier New" pitchFamily="49" charset="0"/>
              </a:rPr>
              <a:t>__device__</a:t>
            </a:r>
            <a:r>
              <a:rPr lang="en-US" sz="3600" dirty="0"/>
              <a:t> and </a:t>
            </a:r>
            <a:r>
              <a:rPr lang="en-US" sz="3600" b="1" dirty="0">
                <a:solidFill>
                  <a:srgbClr val="3333CC"/>
                </a:solidFill>
                <a:latin typeface="Courier New" pitchFamily="49" charset="0"/>
              </a:rPr>
              <a:t>__host__</a:t>
            </a:r>
            <a:r>
              <a:rPr lang="en-US" sz="3600" dirty="0"/>
              <a:t> can be used together</a:t>
            </a:r>
          </a:p>
          <a:p>
            <a:pPr>
              <a:buFontTx/>
              <a:buChar char="−"/>
              <a:tabLst>
                <a:tab pos="2054252" algn="l"/>
                <a:tab pos="3883075" algn="l"/>
                <a:tab pos="5711898" algn="l"/>
                <a:tab pos="7540721" algn="l"/>
                <a:tab pos="9369544" algn="l"/>
                <a:tab pos="11198367" algn="l"/>
                <a:tab pos="13027190" algn="l"/>
                <a:tab pos="14856012" algn="l"/>
                <a:tab pos="16684835" algn="l"/>
                <a:tab pos="18513658" algn="l"/>
                <a:tab pos="20342481" algn="l"/>
              </a:tabLst>
            </a:pPr>
            <a:r>
              <a:rPr lang="en-US" sz="3600" b="1" dirty="0">
                <a:solidFill>
                  <a:srgbClr val="3333CC"/>
                </a:solidFill>
                <a:latin typeface="Courier New" pitchFamily="49" charset="0"/>
              </a:rPr>
              <a:t>__host__ </a:t>
            </a:r>
            <a:r>
              <a:rPr lang="en-US" sz="3600" dirty="0"/>
              <a:t>is optional if used alone</a:t>
            </a:r>
          </a:p>
          <a:p>
            <a:endParaRPr lang="en-US" dirty="0"/>
          </a:p>
        </p:txBody>
      </p:sp>
      <p:sp>
        <p:nvSpPr>
          <p:cNvPr id="25606" name="Slide Number Placeholder 26"/>
          <p:cNvSpPr>
            <a:spLocks noGrp="1"/>
          </p:cNvSpPr>
          <p:nvPr>
            <p:ph type="sldNum" sz="quarter" idx="4294967295"/>
          </p:nvPr>
        </p:nvSpPr>
        <p:spPr>
          <a:xfrm>
            <a:off x="17526000" y="11315703"/>
            <a:ext cx="3810000" cy="685800"/>
          </a:xfrm>
          <a:prstGeom prst="rect">
            <a:avLst/>
          </a:prstGeom>
        </p:spPr>
        <p:txBody>
          <a:bodyPr/>
          <a:lstStyle/>
          <a:p>
            <a:pPr algn="l" defTabSz="2438430" hangingPunct="1">
              <a:defRPr/>
            </a:pPr>
            <a:fld id="{0C62E49A-4FDB-4230-93E0-F948A910D114}" type="slidenum">
              <a:rPr lang="en-US" sz="4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rPr>
              <a:pPr algn="l" defTabSz="2438430" hangingPunct="1">
                <a:defRPr/>
              </a:pPr>
              <a:t>65</a:t>
            </a:fld>
            <a:endParaRPr lang="en-US" sz="48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grpSp>
        <p:nvGrpSpPr>
          <p:cNvPr id="26628" name="Group 2"/>
          <p:cNvGrpSpPr>
            <a:grpSpLocks/>
          </p:cNvGrpSpPr>
          <p:nvPr/>
        </p:nvGrpSpPr>
        <p:grpSpPr bwMode="auto">
          <a:xfrm>
            <a:off x="5080003" y="3215989"/>
            <a:ext cx="14322427" cy="2743200"/>
            <a:chOff x="384" y="816"/>
            <a:chExt cx="5231" cy="1391"/>
          </a:xfrm>
        </p:grpSpPr>
        <p:sp>
          <p:nvSpPr>
            <p:cNvPr id="26631" name="Rectangle 3"/>
            <p:cNvSpPr>
              <a:spLocks noChangeArrowheads="1"/>
            </p:cNvSpPr>
            <p:nvPr/>
          </p:nvSpPr>
          <p:spPr bwMode="auto">
            <a:xfrm>
              <a:off x="4415" y="1893"/>
              <a:ext cx="1200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/>
            <a:lstStyle/>
            <a:p>
              <a:pPr defTabSz="2438430" hangingPunct="1">
                <a:spcBef>
                  <a:spcPts val="1000"/>
                </a:spcBef>
                <a:tabLst>
                  <a:tab pos="0" algn="l"/>
                  <a:tab pos="1828823" algn="l"/>
                  <a:tab pos="3657646" algn="l"/>
                  <a:tab pos="5486469" algn="l"/>
                  <a:tab pos="7315291" algn="l"/>
                  <a:tab pos="9144114" algn="l"/>
                  <a:tab pos="10972937" algn="l"/>
                  <a:tab pos="12801760" algn="l"/>
                  <a:tab pos="14630583" algn="l"/>
                  <a:tab pos="16459406" algn="l"/>
                  <a:tab pos="18288229" algn="l"/>
                  <a:tab pos="20117051" algn="l"/>
                </a:tabLst>
              </a:pPr>
              <a:r>
                <a:rPr lang="en-US" sz="2800" b="0" kern="1200">
                  <a:latin typeface="Arial" charset="0"/>
                  <a:ea typeface="+mn-ea"/>
                  <a:cs typeface="+mn-cs"/>
                </a:rPr>
                <a:t>host</a:t>
              </a:r>
            </a:p>
          </p:txBody>
        </p:sp>
        <p:sp>
          <p:nvSpPr>
            <p:cNvPr id="26632" name="Rectangle 4"/>
            <p:cNvSpPr>
              <a:spLocks noChangeArrowheads="1"/>
            </p:cNvSpPr>
            <p:nvPr/>
          </p:nvSpPr>
          <p:spPr bwMode="auto">
            <a:xfrm>
              <a:off x="3505" y="1893"/>
              <a:ext cx="911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/>
            <a:lstStyle/>
            <a:p>
              <a:pPr defTabSz="2438430" hangingPunct="1">
                <a:spcBef>
                  <a:spcPts val="1000"/>
                </a:spcBef>
                <a:tabLst>
                  <a:tab pos="0" algn="l"/>
                  <a:tab pos="1828823" algn="l"/>
                  <a:tab pos="3657646" algn="l"/>
                  <a:tab pos="5486469" algn="l"/>
                  <a:tab pos="7315291" algn="l"/>
                  <a:tab pos="9144114" algn="l"/>
                  <a:tab pos="10972937" algn="l"/>
                  <a:tab pos="12801760" algn="l"/>
                  <a:tab pos="14630583" algn="l"/>
                  <a:tab pos="16459406" algn="l"/>
                  <a:tab pos="18288229" algn="l"/>
                  <a:tab pos="20117051" algn="l"/>
                </a:tabLst>
              </a:pPr>
              <a:r>
                <a:rPr lang="en-US" sz="2800" b="0" kern="1200">
                  <a:latin typeface="Arial" charset="0"/>
                  <a:ea typeface="+mn-ea"/>
                  <a:cs typeface="+mn-cs"/>
                </a:rPr>
                <a:t>host</a:t>
              </a:r>
            </a:p>
          </p:txBody>
        </p:sp>
        <p:sp>
          <p:nvSpPr>
            <p:cNvPr id="26633" name="Rectangle 5"/>
            <p:cNvSpPr>
              <a:spLocks noChangeArrowheads="1"/>
            </p:cNvSpPr>
            <p:nvPr/>
          </p:nvSpPr>
          <p:spPr bwMode="auto">
            <a:xfrm>
              <a:off x="384" y="1893"/>
              <a:ext cx="3121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/>
            <a:lstStyle/>
            <a:p>
              <a:pPr algn="l" defTabSz="2438430" hangingPunct="1">
                <a:spcBef>
                  <a:spcPts val="1000"/>
                </a:spcBef>
                <a:buClr>
                  <a:srgbClr val="3333CC"/>
                </a:buClr>
                <a:tabLst>
                  <a:tab pos="0" algn="l"/>
                  <a:tab pos="1828823" algn="l"/>
                  <a:tab pos="3657646" algn="l"/>
                  <a:tab pos="5486469" algn="l"/>
                  <a:tab pos="7315291" algn="l"/>
                  <a:tab pos="9144114" algn="l"/>
                  <a:tab pos="10972937" algn="l"/>
                  <a:tab pos="12801760" algn="l"/>
                  <a:tab pos="14630583" algn="l"/>
                  <a:tab pos="16459406" algn="l"/>
                  <a:tab pos="18288229" algn="l"/>
                  <a:tab pos="20117051" algn="l"/>
                </a:tabLst>
              </a:pPr>
              <a:r>
                <a:rPr lang="en-US" sz="2800" kern="1200">
                  <a:solidFill>
                    <a:srgbClr val="3333CC"/>
                  </a:solidFill>
                  <a:latin typeface="Courier New" pitchFamily="49" charset="0"/>
                  <a:ea typeface="+mn-ea"/>
                  <a:cs typeface="+mn-cs"/>
                </a:rPr>
                <a:t>__host__</a:t>
              </a:r>
              <a:r>
                <a:rPr lang="en-US" sz="2800" kern="1200">
                  <a:latin typeface="Courier New" pitchFamily="49" charset="0"/>
                  <a:ea typeface="+mn-ea"/>
                  <a:cs typeface="+mn-cs"/>
                </a:rPr>
                <a:t>   float HostFunc()</a:t>
              </a:r>
              <a:r>
                <a:rPr lang="ar-SA" sz="2800" kern="1200">
                  <a:latin typeface="Courier New" pitchFamily="49" charset="0"/>
                  <a:ea typeface="+mn-ea"/>
                  <a:cs typeface="Tahoma" panose="020B0604030504040204" pitchFamily="34" charset="0"/>
                </a:rPr>
                <a:t>‏</a:t>
              </a:r>
              <a:endParaRPr lang="en-US" sz="2800" kern="1200">
                <a:latin typeface="Courier New" pitchFamily="49" charset="0"/>
                <a:ea typeface="+mn-ea"/>
                <a:cs typeface="+mn-cs"/>
              </a:endParaRPr>
            </a:p>
          </p:txBody>
        </p:sp>
        <p:sp>
          <p:nvSpPr>
            <p:cNvPr id="26634" name="Rectangle 6"/>
            <p:cNvSpPr>
              <a:spLocks noChangeArrowheads="1"/>
            </p:cNvSpPr>
            <p:nvPr/>
          </p:nvSpPr>
          <p:spPr bwMode="auto">
            <a:xfrm>
              <a:off x="4415" y="1586"/>
              <a:ext cx="1200" cy="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/>
            <a:lstStyle/>
            <a:p>
              <a:pPr defTabSz="2438430" hangingPunct="1">
                <a:spcBef>
                  <a:spcPts val="1000"/>
                </a:spcBef>
                <a:tabLst>
                  <a:tab pos="0" algn="l"/>
                  <a:tab pos="1828823" algn="l"/>
                  <a:tab pos="3657646" algn="l"/>
                  <a:tab pos="5486469" algn="l"/>
                  <a:tab pos="7315291" algn="l"/>
                  <a:tab pos="9144114" algn="l"/>
                  <a:tab pos="10972937" algn="l"/>
                  <a:tab pos="12801760" algn="l"/>
                  <a:tab pos="14630583" algn="l"/>
                  <a:tab pos="16459406" algn="l"/>
                  <a:tab pos="18288229" algn="l"/>
                  <a:tab pos="20117051" algn="l"/>
                </a:tabLst>
              </a:pPr>
              <a:r>
                <a:rPr lang="en-US" sz="2800" b="0" kern="1200">
                  <a:latin typeface="Arial" charset="0"/>
                  <a:ea typeface="+mn-ea"/>
                  <a:cs typeface="+mn-cs"/>
                </a:rPr>
                <a:t>host</a:t>
              </a:r>
            </a:p>
          </p:txBody>
        </p:sp>
        <p:sp>
          <p:nvSpPr>
            <p:cNvPr id="26635" name="Rectangle 7"/>
            <p:cNvSpPr>
              <a:spLocks noChangeArrowheads="1"/>
            </p:cNvSpPr>
            <p:nvPr/>
          </p:nvSpPr>
          <p:spPr bwMode="auto">
            <a:xfrm>
              <a:off x="3505" y="1586"/>
              <a:ext cx="911" cy="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/>
            <a:lstStyle/>
            <a:p>
              <a:pPr defTabSz="2438430" hangingPunct="1">
                <a:spcBef>
                  <a:spcPts val="1000"/>
                </a:spcBef>
                <a:tabLst>
                  <a:tab pos="0" algn="l"/>
                  <a:tab pos="1828823" algn="l"/>
                  <a:tab pos="3657646" algn="l"/>
                  <a:tab pos="5486469" algn="l"/>
                  <a:tab pos="7315291" algn="l"/>
                  <a:tab pos="9144114" algn="l"/>
                  <a:tab pos="10972937" algn="l"/>
                  <a:tab pos="12801760" algn="l"/>
                  <a:tab pos="14630583" algn="l"/>
                  <a:tab pos="16459406" algn="l"/>
                  <a:tab pos="18288229" algn="l"/>
                  <a:tab pos="20117051" algn="l"/>
                </a:tabLst>
              </a:pPr>
              <a:r>
                <a:rPr lang="en-US" sz="2800" b="0" kern="1200">
                  <a:latin typeface="Arial" charset="0"/>
                  <a:ea typeface="+mn-ea"/>
                  <a:cs typeface="+mn-cs"/>
                </a:rPr>
                <a:t>device</a:t>
              </a:r>
            </a:p>
          </p:txBody>
        </p:sp>
        <p:sp>
          <p:nvSpPr>
            <p:cNvPr id="26636" name="Rectangle 8"/>
            <p:cNvSpPr>
              <a:spLocks noChangeArrowheads="1"/>
            </p:cNvSpPr>
            <p:nvPr/>
          </p:nvSpPr>
          <p:spPr bwMode="auto">
            <a:xfrm>
              <a:off x="384" y="1586"/>
              <a:ext cx="3121" cy="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/>
            <a:lstStyle/>
            <a:p>
              <a:pPr algn="l" defTabSz="2438430" hangingPunct="1">
                <a:spcBef>
                  <a:spcPts val="1000"/>
                </a:spcBef>
                <a:buClr>
                  <a:srgbClr val="3333CC"/>
                </a:buClr>
                <a:tabLst>
                  <a:tab pos="0" algn="l"/>
                  <a:tab pos="1828823" algn="l"/>
                  <a:tab pos="3657646" algn="l"/>
                  <a:tab pos="5486469" algn="l"/>
                  <a:tab pos="7315291" algn="l"/>
                  <a:tab pos="9144114" algn="l"/>
                  <a:tab pos="10972937" algn="l"/>
                  <a:tab pos="12801760" algn="l"/>
                  <a:tab pos="14630583" algn="l"/>
                  <a:tab pos="16459406" algn="l"/>
                  <a:tab pos="18288229" algn="l"/>
                  <a:tab pos="20117051" algn="l"/>
                </a:tabLst>
              </a:pPr>
              <a:r>
                <a:rPr lang="en-US" sz="2800" kern="1200">
                  <a:solidFill>
                    <a:srgbClr val="3333CC"/>
                  </a:solidFill>
                  <a:latin typeface="Courier New" pitchFamily="49" charset="0"/>
                  <a:ea typeface="+mn-ea"/>
                  <a:cs typeface="+mn-cs"/>
                </a:rPr>
                <a:t>__global__</a:t>
              </a:r>
              <a:r>
                <a:rPr lang="en-US" sz="2800" kern="1200">
                  <a:latin typeface="Courier New" pitchFamily="49" charset="0"/>
                  <a:ea typeface="+mn-ea"/>
                  <a:cs typeface="+mn-cs"/>
                </a:rPr>
                <a:t> void  KernelFunc()</a:t>
              </a:r>
              <a:r>
                <a:rPr lang="ar-SA" sz="2800" kern="1200">
                  <a:latin typeface="Courier New" pitchFamily="49" charset="0"/>
                  <a:ea typeface="+mn-ea"/>
                  <a:cs typeface="Tahoma" panose="020B0604030504040204" pitchFamily="34" charset="0"/>
                </a:rPr>
                <a:t>‏</a:t>
              </a:r>
              <a:endParaRPr lang="en-US" sz="2800" kern="1200">
                <a:latin typeface="Courier New" pitchFamily="49" charset="0"/>
                <a:ea typeface="+mn-ea"/>
                <a:cs typeface="+mn-cs"/>
              </a:endParaRPr>
            </a:p>
          </p:txBody>
        </p:sp>
        <p:sp>
          <p:nvSpPr>
            <p:cNvPr id="26637" name="Rectangle 9"/>
            <p:cNvSpPr>
              <a:spLocks noChangeArrowheads="1"/>
            </p:cNvSpPr>
            <p:nvPr/>
          </p:nvSpPr>
          <p:spPr bwMode="auto">
            <a:xfrm>
              <a:off x="4415" y="1298"/>
              <a:ext cx="120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/>
            <a:lstStyle/>
            <a:p>
              <a:pPr defTabSz="2438430" hangingPunct="1">
                <a:spcBef>
                  <a:spcPts val="1000"/>
                </a:spcBef>
                <a:tabLst>
                  <a:tab pos="0" algn="l"/>
                  <a:tab pos="1828823" algn="l"/>
                  <a:tab pos="3657646" algn="l"/>
                  <a:tab pos="5486469" algn="l"/>
                  <a:tab pos="7315291" algn="l"/>
                  <a:tab pos="9144114" algn="l"/>
                  <a:tab pos="10972937" algn="l"/>
                  <a:tab pos="12801760" algn="l"/>
                  <a:tab pos="14630583" algn="l"/>
                  <a:tab pos="16459406" algn="l"/>
                  <a:tab pos="18288229" algn="l"/>
                  <a:tab pos="20117051" algn="l"/>
                </a:tabLst>
              </a:pPr>
              <a:r>
                <a:rPr lang="en-US" sz="2800" b="0" kern="1200">
                  <a:latin typeface="Arial" charset="0"/>
                  <a:ea typeface="+mn-ea"/>
                  <a:cs typeface="+mn-cs"/>
                </a:rPr>
                <a:t>device</a:t>
              </a:r>
            </a:p>
          </p:txBody>
        </p:sp>
        <p:sp>
          <p:nvSpPr>
            <p:cNvPr id="26638" name="Rectangle 10"/>
            <p:cNvSpPr>
              <a:spLocks noChangeArrowheads="1"/>
            </p:cNvSpPr>
            <p:nvPr/>
          </p:nvSpPr>
          <p:spPr bwMode="auto">
            <a:xfrm>
              <a:off x="3505" y="1298"/>
              <a:ext cx="91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/>
            <a:lstStyle/>
            <a:p>
              <a:pPr defTabSz="2438430" hangingPunct="1">
                <a:spcBef>
                  <a:spcPts val="1000"/>
                </a:spcBef>
                <a:tabLst>
                  <a:tab pos="0" algn="l"/>
                  <a:tab pos="1828823" algn="l"/>
                  <a:tab pos="3657646" algn="l"/>
                  <a:tab pos="5486469" algn="l"/>
                  <a:tab pos="7315291" algn="l"/>
                  <a:tab pos="9144114" algn="l"/>
                  <a:tab pos="10972937" algn="l"/>
                  <a:tab pos="12801760" algn="l"/>
                  <a:tab pos="14630583" algn="l"/>
                  <a:tab pos="16459406" algn="l"/>
                  <a:tab pos="18288229" algn="l"/>
                  <a:tab pos="20117051" algn="l"/>
                </a:tabLst>
              </a:pPr>
              <a:r>
                <a:rPr lang="en-US" sz="2800" b="0" kern="1200">
                  <a:latin typeface="Arial" charset="0"/>
                  <a:ea typeface="+mn-ea"/>
                  <a:cs typeface="+mn-cs"/>
                </a:rPr>
                <a:t>device</a:t>
              </a:r>
            </a:p>
          </p:txBody>
        </p:sp>
        <p:sp>
          <p:nvSpPr>
            <p:cNvPr id="26639" name="Rectangle 11"/>
            <p:cNvSpPr>
              <a:spLocks noChangeArrowheads="1"/>
            </p:cNvSpPr>
            <p:nvPr/>
          </p:nvSpPr>
          <p:spPr bwMode="auto">
            <a:xfrm>
              <a:off x="384" y="1298"/>
              <a:ext cx="312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/>
            <a:lstStyle/>
            <a:p>
              <a:pPr algn="l" defTabSz="2438430" hangingPunct="1">
                <a:spcBef>
                  <a:spcPts val="1000"/>
                </a:spcBef>
                <a:buClr>
                  <a:srgbClr val="3333CC"/>
                </a:buClr>
                <a:tabLst>
                  <a:tab pos="0" algn="l"/>
                  <a:tab pos="1828823" algn="l"/>
                  <a:tab pos="3657646" algn="l"/>
                  <a:tab pos="5486469" algn="l"/>
                  <a:tab pos="7315291" algn="l"/>
                  <a:tab pos="9144114" algn="l"/>
                  <a:tab pos="10972937" algn="l"/>
                  <a:tab pos="12801760" algn="l"/>
                  <a:tab pos="14630583" algn="l"/>
                  <a:tab pos="16459406" algn="l"/>
                  <a:tab pos="18288229" algn="l"/>
                  <a:tab pos="20117051" algn="l"/>
                </a:tabLst>
              </a:pPr>
              <a:r>
                <a:rPr lang="en-US" sz="2800" kern="1200">
                  <a:solidFill>
                    <a:srgbClr val="3333CC"/>
                  </a:solidFill>
                  <a:latin typeface="Courier New" pitchFamily="49" charset="0"/>
                  <a:ea typeface="+mn-ea"/>
                  <a:cs typeface="+mn-cs"/>
                </a:rPr>
                <a:t>__device__</a:t>
              </a:r>
              <a:r>
                <a:rPr lang="en-US" sz="2800" kern="1200">
                  <a:latin typeface="Courier New" pitchFamily="49" charset="0"/>
                  <a:ea typeface="+mn-ea"/>
                  <a:cs typeface="+mn-cs"/>
                </a:rPr>
                <a:t> float DeviceFunc()</a:t>
              </a:r>
              <a:r>
                <a:rPr lang="ar-SA" sz="2800" kern="1200">
                  <a:latin typeface="Courier New" pitchFamily="49" charset="0"/>
                  <a:ea typeface="+mn-ea"/>
                  <a:cs typeface="Tahoma" panose="020B0604030504040204" pitchFamily="34" charset="0"/>
                </a:rPr>
                <a:t>‏</a:t>
              </a:r>
              <a:endParaRPr lang="en-US" sz="2800" kern="1200">
                <a:latin typeface="Courier New" pitchFamily="49" charset="0"/>
                <a:ea typeface="+mn-ea"/>
                <a:cs typeface="+mn-cs"/>
              </a:endParaRPr>
            </a:p>
          </p:txBody>
        </p:sp>
        <p:sp>
          <p:nvSpPr>
            <p:cNvPr id="26640" name="Rectangle 12"/>
            <p:cNvSpPr>
              <a:spLocks noChangeArrowheads="1"/>
            </p:cNvSpPr>
            <p:nvPr/>
          </p:nvSpPr>
          <p:spPr bwMode="auto">
            <a:xfrm>
              <a:off x="4415" y="816"/>
              <a:ext cx="1200" cy="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/>
            <a:lstStyle/>
            <a:p>
              <a:pPr defTabSz="2438430" hangingPunct="1">
                <a:spcBef>
                  <a:spcPts val="1000"/>
                </a:spcBef>
                <a:tabLst>
                  <a:tab pos="0" algn="l"/>
                  <a:tab pos="1828823" algn="l"/>
                  <a:tab pos="3657646" algn="l"/>
                  <a:tab pos="5486469" algn="l"/>
                  <a:tab pos="7315291" algn="l"/>
                  <a:tab pos="9144114" algn="l"/>
                  <a:tab pos="10972937" algn="l"/>
                  <a:tab pos="12801760" algn="l"/>
                  <a:tab pos="14630583" algn="l"/>
                  <a:tab pos="16459406" algn="l"/>
                  <a:tab pos="18288229" algn="l"/>
                  <a:tab pos="20117051" algn="l"/>
                </a:tabLst>
              </a:pPr>
              <a:r>
                <a:rPr lang="en-US" sz="2800" b="0" kern="1200" dirty="0">
                  <a:latin typeface="Arial" charset="0"/>
                  <a:ea typeface="+mn-ea"/>
                  <a:cs typeface="+mn-cs"/>
                </a:rPr>
                <a:t>Only callable from the:</a:t>
              </a:r>
            </a:p>
          </p:txBody>
        </p:sp>
        <p:sp>
          <p:nvSpPr>
            <p:cNvPr id="26641" name="Rectangle 13"/>
            <p:cNvSpPr>
              <a:spLocks noChangeArrowheads="1"/>
            </p:cNvSpPr>
            <p:nvPr/>
          </p:nvSpPr>
          <p:spPr bwMode="auto">
            <a:xfrm>
              <a:off x="3505" y="816"/>
              <a:ext cx="911" cy="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0000" tIns="93600" rIns="180000" bIns="93600"/>
            <a:lstStyle/>
            <a:p>
              <a:pPr defTabSz="2438430" hangingPunct="1">
                <a:spcBef>
                  <a:spcPts val="1000"/>
                </a:spcBef>
                <a:tabLst>
                  <a:tab pos="0" algn="l"/>
                  <a:tab pos="1828823" algn="l"/>
                  <a:tab pos="3657646" algn="l"/>
                  <a:tab pos="5486469" algn="l"/>
                  <a:tab pos="7315291" algn="l"/>
                  <a:tab pos="9144114" algn="l"/>
                  <a:tab pos="10972937" algn="l"/>
                  <a:tab pos="12801760" algn="l"/>
                  <a:tab pos="14630583" algn="l"/>
                  <a:tab pos="16459406" algn="l"/>
                  <a:tab pos="18288229" algn="l"/>
                  <a:tab pos="20117051" algn="l"/>
                </a:tabLst>
              </a:pPr>
              <a:r>
                <a:rPr lang="en-US" sz="2800" b="0" kern="1200" dirty="0">
                  <a:latin typeface="Arial" charset="0"/>
                  <a:ea typeface="+mn-ea"/>
                  <a:cs typeface="+mn-cs"/>
                </a:rPr>
                <a:t>Executed on the:</a:t>
              </a:r>
            </a:p>
          </p:txBody>
        </p:sp>
        <p:sp>
          <p:nvSpPr>
            <p:cNvPr id="26642" name="Rectangle 14"/>
            <p:cNvSpPr>
              <a:spLocks noChangeArrowheads="1"/>
            </p:cNvSpPr>
            <p:nvPr/>
          </p:nvSpPr>
          <p:spPr bwMode="auto">
            <a:xfrm>
              <a:off x="384" y="816"/>
              <a:ext cx="3121" cy="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l" defTabSz="2438430" hangingPunct="1"/>
              <a:endParaRPr lang="en-US" sz="2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26643" name="Line 15"/>
            <p:cNvSpPr>
              <a:spLocks noChangeShapeType="1"/>
            </p:cNvSpPr>
            <p:nvPr/>
          </p:nvSpPr>
          <p:spPr bwMode="auto">
            <a:xfrm>
              <a:off x="384" y="816"/>
              <a:ext cx="5232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algn="l" defTabSz="2438430" hangingPunct="1"/>
              <a:endParaRPr lang="en-US" sz="2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26644" name="Line 16"/>
            <p:cNvSpPr>
              <a:spLocks noChangeShapeType="1"/>
            </p:cNvSpPr>
            <p:nvPr/>
          </p:nvSpPr>
          <p:spPr bwMode="auto">
            <a:xfrm>
              <a:off x="384" y="1298"/>
              <a:ext cx="5232" cy="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algn="l" defTabSz="2438430" hangingPunct="1"/>
              <a:endParaRPr lang="en-US" sz="2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26645" name="Line 17"/>
            <p:cNvSpPr>
              <a:spLocks noChangeShapeType="1"/>
            </p:cNvSpPr>
            <p:nvPr/>
          </p:nvSpPr>
          <p:spPr bwMode="auto">
            <a:xfrm>
              <a:off x="384" y="1586"/>
              <a:ext cx="5232" cy="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algn="l" defTabSz="2438430" hangingPunct="1"/>
              <a:endParaRPr lang="en-US" sz="2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26646" name="Line 18"/>
            <p:cNvSpPr>
              <a:spLocks noChangeShapeType="1"/>
            </p:cNvSpPr>
            <p:nvPr/>
          </p:nvSpPr>
          <p:spPr bwMode="auto">
            <a:xfrm>
              <a:off x="384" y="1893"/>
              <a:ext cx="5232" cy="1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algn="l" defTabSz="2438430" hangingPunct="1"/>
              <a:endParaRPr lang="en-US" sz="2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26647" name="Line 19"/>
            <p:cNvSpPr>
              <a:spLocks noChangeShapeType="1"/>
            </p:cNvSpPr>
            <p:nvPr/>
          </p:nvSpPr>
          <p:spPr bwMode="auto">
            <a:xfrm>
              <a:off x="384" y="2208"/>
              <a:ext cx="5232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algn="l" defTabSz="2438430" hangingPunct="1"/>
              <a:endParaRPr lang="en-US" sz="2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26648" name="Line 20"/>
            <p:cNvSpPr>
              <a:spLocks noChangeShapeType="1"/>
            </p:cNvSpPr>
            <p:nvPr/>
          </p:nvSpPr>
          <p:spPr bwMode="auto">
            <a:xfrm>
              <a:off x="384" y="816"/>
              <a:ext cx="1" cy="1392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algn="l" defTabSz="2438430" hangingPunct="1"/>
              <a:endParaRPr lang="en-US" sz="2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26649" name="Line 21"/>
            <p:cNvSpPr>
              <a:spLocks noChangeShapeType="1"/>
            </p:cNvSpPr>
            <p:nvPr/>
          </p:nvSpPr>
          <p:spPr bwMode="auto">
            <a:xfrm>
              <a:off x="3505" y="816"/>
              <a:ext cx="1" cy="1392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algn="l" defTabSz="2438430" hangingPunct="1"/>
              <a:endParaRPr lang="en-US" sz="2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26650" name="Line 22"/>
            <p:cNvSpPr>
              <a:spLocks noChangeShapeType="1"/>
            </p:cNvSpPr>
            <p:nvPr/>
          </p:nvSpPr>
          <p:spPr bwMode="auto">
            <a:xfrm>
              <a:off x="4415" y="816"/>
              <a:ext cx="1" cy="1392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algn="l" defTabSz="2438430" hangingPunct="1"/>
              <a:endParaRPr lang="en-US" sz="2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26651" name="Line 23"/>
            <p:cNvSpPr>
              <a:spLocks noChangeShapeType="1"/>
            </p:cNvSpPr>
            <p:nvPr/>
          </p:nvSpPr>
          <p:spPr bwMode="auto">
            <a:xfrm>
              <a:off x="5616" y="816"/>
              <a:ext cx="1" cy="1392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algn="l" defTabSz="2438430" hangingPunct="1"/>
              <a:endParaRPr lang="en-US" sz="2800" b="0" kern="1200">
                <a:solidFill>
                  <a:srgbClr val="FFFFFF"/>
                </a:solidFill>
                <a:latin typeface="Trebuchet MS"/>
                <a:ea typeface="+mn-ea"/>
                <a:cs typeface="+mn-cs"/>
              </a:endParaRPr>
            </a:p>
          </p:txBody>
        </p: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587200" y="11684000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516004"/>
      </p:ext>
    </p:extLst>
  </p:cSld>
  <p:clrMapOvr>
    <a:masterClrMapping/>
  </p:clrMapOvr>
  <p:transition advTm="243638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868870" y="3564327"/>
            <a:ext cx="10668661" cy="955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2438430" hangingPunct="1">
              <a:defRPr/>
            </a:pPr>
            <a:r>
              <a:rPr lang="en-US" sz="2800" b="0" kern="1200" dirty="0">
                <a:solidFill>
                  <a:srgbClr val="000000"/>
                </a:solidFill>
                <a:latin typeface="Trebuchet MS"/>
              </a:rPr>
              <a:t>Integrated C programs with CUDA extensions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8393863" y="5477249"/>
            <a:ext cx="7924797" cy="738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2438430" hangingPunct="1">
              <a:defRPr/>
            </a:pPr>
            <a:r>
              <a:rPr lang="en-US" sz="2667" b="0" kern="1200" dirty="0">
                <a:solidFill>
                  <a:srgbClr val="000000"/>
                </a:solidFill>
                <a:latin typeface="Trebuchet MS"/>
              </a:rPr>
              <a:t>NVCC Compiler</a:t>
            </a:r>
          </a:p>
        </p:txBody>
      </p:sp>
      <p:sp>
        <p:nvSpPr>
          <p:cNvPr id="8" name="Rectangle 7"/>
          <p:cNvSpPr/>
          <p:nvPr/>
        </p:nvSpPr>
        <p:spPr>
          <a:xfrm>
            <a:off x="6705600" y="7283628"/>
            <a:ext cx="5034651" cy="10806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2438430" hangingPunct="1">
              <a:defRPr/>
            </a:pPr>
            <a:r>
              <a:rPr lang="en-US" sz="2667" b="0" kern="1200" dirty="0">
                <a:solidFill>
                  <a:srgbClr val="000000"/>
                </a:solidFill>
                <a:latin typeface="Trebuchet MS"/>
              </a:rPr>
              <a:t>Host C Compiler/ Linker</a:t>
            </a:r>
          </a:p>
        </p:txBody>
      </p:sp>
      <p:sp>
        <p:nvSpPr>
          <p:cNvPr id="11" name="Right Arrow 10"/>
          <p:cNvSpPr/>
          <p:nvPr/>
        </p:nvSpPr>
        <p:spPr>
          <a:xfrm rot="5400000">
            <a:off x="11797954" y="4465264"/>
            <a:ext cx="810493" cy="7192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2438430" hangingPunct="1">
              <a:defRPr/>
            </a:pPr>
            <a:endParaRPr lang="en-US" sz="2667" b="0" kern="1200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2" name="Right Arrow 11"/>
          <p:cNvSpPr/>
          <p:nvPr/>
        </p:nvSpPr>
        <p:spPr>
          <a:xfrm rot="5400000">
            <a:off x="9451073" y="6282403"/>
            <a:ext cx="997528" cy="839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2438430" hangingPunct="1">
              <a:defRPr/>
            </a:pPr>
            <a:endParaRPr lang="en-US" sz="2667" b="0" kern="1200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7656" name="TextBox 12"/>
          <p:cNvSpPr txBox="1">
            <a:spLocks noChangeArrowheads="1"/>
          </p:cNvSpPr>
          <p:nvPr/>
        </p:nvSpPr>
        <p:spPr bwMode="auto">
          <a:xfrm>
            <a:off x="7157562" y="6617549"/>
            <a:ext cx="2184909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l" defTabSz="2438430" eaLnBrk="1" hangingPunct="1"/>
            <a:r>
              <a:rPr lang="en-US" sz="2667" b="0" kern="1200" dirty="0">
                <a:solidFill>
                  <a:srgbClr val="000000"/>
                </a:solidFill>
                <a:ea typeface="+mn-ea"/>
              </a:rPr>
              <a:t>Host Code</a:t>
            </a:r>
          </a:p>
        </p:txBody>
      </p:sp>
      <p:sp>
        <p:nvSpPr>
          <p:cNvPr id="14" name="Down Arrow 13"/>
          <p:cNvSpPr/>
          <p:nvPr/>
        </p:nvSpPr>
        <p:spPr>
          <a:xfrm>
            <a:off x="13727531" y="6235577"/>
            <a:ext cx="839109" cy="9975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2438430" hangingPunct="1">
              <a:defRPr/>
            </a:pPr>
            <a:endParaRPr lang="en-US" sz="2667" b="0" kern="1200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7658" name="TextBox 14"/>
          <p:cNvSpPr txBox="1">
            <a:spLocks noChangeArrowheads="1"/>
          </p:cNvSpPr>
          <p:nvPr/>
        </p:nvSpPr>
        <p:spPr bwMode="auto">
          <a:xfrm>
            <a:off x="14697700" y="6607811"/>
            <a:ext cx="3996701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l" defTabSz="2438430" eaLnBrk="1" hangingPunct="1"/>
            <a:r>
              <a:rPr lang="en-US" sz="2667" b="0" kern="1200" dirty="0">
                <a:solidFill>
                  <a:srgbClr val="000000"/>
                </a:solidFill>
                <a:ea typeface="+mn-ea"/>
              </a:rPr>
              <a:t>Device Code (PTX)</a:t>
            </a:r>
          </a:p>
        </p:txBody>
      </p:sp>
      <p:sp>
        <p:nvSpPr>
          <p:cNvPr id="16" name="Down Arrow 15"/>
          <p:cNvSpPr/>
          <p:nvPr/>
        </p:nvSpPr>
        <p:spPr>
          <a:xfrm>
            <a:off x="9530283" y="8395239"/>
            <a:ext cx="839109" cy="9975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2438430" hangingPunct="1">
              <a:defRPr/>
            </a:pPr>
            <a:endParaRPr lang="en-US" sz="2800" b="0" kern="120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2625464" y="7315204"/>
            <a:ext cx="5034651" cy="10806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2438430" hangingPunct="1">
              <a:defRPr/>
            </a:pPr>
            <a:r>
              <a:rPr lang="en-US" sz="2667" b="0" kern="1200" dirty="0">
                <a:solidFill>
                  <a:srgbClr val="000000"/>
                </a:solidFill>
                <a:latin typeface="Trebuchet MS"/>
              </a:rPr>
              <a:t>Device Just-in-Time Compiler</a:t>
            </a:r>
          </a:p>
        </p:txBody>
      </p:sp>
      <p:sp>
        <p:nvSpPr>
          <p:cNvPr id="19" name="Down Arrow 18"/>
          <p:cNvSpPr/>
          <p:nvPr/>
        </p:nvSpPr>
        <p:spPr>
          <a:xfrm>
            <a:off x="13858592" y="8395239"/>
            <a:ext cx="839109" cy="9975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2438430" hangingPunct="1">
              <a:defRPr/>
            </a:pPr>
            <a:endParaRPr lang="en-US" sz="2800" b="0" kern="120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021931" y="9462037"/>
            <a:ext cx="10668661" cy="1371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2438430" hangingPunct="1">
              <a:defRPr/>
            </a:pPr>
            <a:r>
              <a:rPr lang="en-US" sz="2800" b="0" kern="1200" dirty="0">
                <a:solidFill>
                  <a:srgbClr val="FFFFFF"/>
                </a:solidFill>
                <a:latin typeface="Trebuchet MS"/>
              </a:rPr>
              <a:t>Heterogeneous Computing Platform with</a:t>
            </a:r>
          </a:p>
          <a:p>
            <a:pPr defTabSz="2438430" hangingPunct="1">
              <a:defRPr/>
            </a:pPr>
            <a:r>
              <a:rPr lang="en-US" sz="2800" b="0" kern="1200" dirty="0">
                <a:solidFill>
                  <a:srgbClr val="FFFFFF"/>
                </a:solidFill>
                <a:latin typeface="Trebuchet MS"/>
              </a:rPr>
              <a:t>CPUs, GPUs, etc.</a:t>
            </a:r>
          </a:p>
        </p:txBody>
      </p:sp>
      <p:sp>
        <p:nvSpPr>
          <p:cNvPr id="27663" name="Title 1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/>
              <a:t>Compiling A CUDA Program</a:t>
            </a:r>
          </a:p>
        </p:txBody>
      </p:sp>
    </p:spTree>
    <p:extLst>
      <p:ext uri="{BB962C8B-B14F-4D97-AF65-F5344CB8AC3E}">
        <p14:creationId xmlns:p14="http://schemas.microsoft.com/office/powerpoint/2010/main" val="1633223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2076">
        <p:fade/>
      </p:transition>
    </mc:Choice>
    <mc:Fallback xmlns="">
      <p:transition spd="med" advTm="102076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Multidimensional Kernel Configuration</a:t>
            </a:r>
          </a:p>
        </p:txBody>
      </p:sp>
    </p:spTree>
    <p:extLst>
      <p:ext uri="{BB962C8B-B14F-4D97-AF65-F5344CB8AC3E}">
        <p14:creationId xmlns:p14="http://schemas.microsoft.com/office/powerpoint/2010/main" val="327351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164">
        <p:fade/>
      </p:transition>
    </mc:Choice>
    <mc:Fallback xmlns="">
      <p:transition spd="med" advTm="12164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understand multidimensional Grids </a:t>
            </a:r>
          </a:p>
          <a:p>
            <a:pPr lvl="1"/>
            <a:r>
              <a:rPr lang="en-US" dirty="0"/>
              <a:t>Multi-dimensional block and thread indices</a:t>
            </a:r>
          </a:p>
          <a:p>
            <a:pPr lvl="1"/>
            <a:r>
              <a:rPr lang="en-US" dirty="0"/>
              <a:t>Mapping </a:t>
            </a:r>
            <a:r>
              <a:rPr lang="en-US"/>
              <a:t>block/thread indices </a:t>
            </a:r>
            <a:r>
              <a:rPr lang="en-US" dirty="0"/>
              <a:t>to data indices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10"/>
          <p:cNvSpPr txBox="1">
            <a:spLocks/>
          </p:cNvSpPr>
          <p:nvPr/>
        </p:nvSpPr>
        <p:spPr>
          <a:xfrm>
            <a:off x="16459200" y="11178255"/>
            <a:ext cx="3810000" cy="685800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2438430">
              <a:defRPr/>
            </a:pPr>
            <a:r>
              <a:rPr lang="en-US" sz="2400" b="0" dirty="0">
                <a:solidFill>
                  <a:srgbClr val="FFFFFF">
                    <a:tint val="75000"/>
                  </a:srgbClr>
                </a:solidFill>
                <a:latin typeface="Trebuchet MS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326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857">
        <p:fade/>
      </p:transition>
    </mc:Choice>
    <mc:Fallback xmlns="">
      <p:transition spd="med" advTm="25857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669805" y="3578239"/>
            <a:ext cx="3048000" cy="37877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3600" b="0" kern="120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659979" y="3578239"/>
            <a:ext cx="13436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4800" b="0" kern="1200" dirty="0">
                <a:solidFill>
                  <a:srgbClr val="FFFFFF"/>
                </a:solidFill>
                <a:latin typeface="Trebuchet MS"/>
                <a:ea typeface="+mn-ea"/>
                <a:cs typeface="+mn-cs"/>
              </a:rPr>
              <a:t>host</a:t>
            </a:r>
          </a:p>
        </p:txBody>
      </p:sp>
      <p:sp>
        <p:nvSpPr>
          <p:cNvPr id="8" name="Rectangle 7"/>
          <p:cNvSpPr/>
          <p:nvPr/>
        </p:nvSpPr>
        <p:spPr>
          <a:xfrm>
            <a:off x="10034143" y="3578239"/>
            <a:ext cx="7237859" cy="77501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3600" b="0" kern="120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096746" y="3452407"/>
            <a:ext cx="19800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4800" b="0" kern="1200" dirty="0">
                <a:solidFill>
                  <a:srgbClr val="FFFFFF"/>
                </a:solidFill>
                <a:latin typeface="Trebuchet MS"/>
                <a:ea typeface="+mn-ea"/>
                <a:cs typeface="+mn-cs"/>
              </a:rPr>
              <a:t>device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04211" y="5635299"/>
            <a:ext cx="1507144" cy="523220"/>
          </a:xfrm>
          <a:prstGeom prst="rect">
            <a:avLst/>
          </a:prstGeom>
          <a:noFill/>
          <a:ln w="28575"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2800" b="0" kern="1200" dirty="0">
                <a:solidFill>
                  <a:srgbClr val="FFFFFF"/>
                </a:solidFill>
                <a:latin typeface="Trebuchet MS"/>
                <a:ea typeface="+mn-ea"/>
                <a:cs typeface="+mn-cs"/>
              </a:rPr>
              <a:t>Kernel 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2071083" y="4369759"/>
            <a:ext cx="4974773" cy="287660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3200" b="0" kern="120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213283" y="4808647"/>
            <a:ext cx="13067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3200" b="0" kern="1200" dirty="0">
                <a:solidFill>
                  <a:srgbClr val="FFFFFF"/>
                </a:solidFill>
                <a:latin typeface="Trebuchet MS"/>
                <a:ea typeface="+mn-ea"/>
                <a:cs typeface="+mn-cs"/>
              </a:rPr>
              <a:t>Grid 1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2482979" y="4736790"/>
            <a:ext cx="1828800" cy="8996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2800" kern="1200" dirty="0">
                <a:solidFill>
                  <a:srgbClr val="000000"/>
                </a:solidFill>
                <a:latin typeface="Trebuchet MS"/>
              </a:rPr>
              <a:t>Block (0, 0)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4910227" y="5962550"/>
            <a:ext cx="1828800" cy="8996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2800" kern="1200" dirty="0">
                <a:solidFill>
                  <a:srgbClr val="000000"/>
                </a:solidFill>
                <a:latin typeface="Trebuchet MS"/>
              </a:rPr>
              <a:t>Block (1, 1)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2530395" y="5964014"/>
            <a:ext cx="1803925" cy="8996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2800" kern="1200" dirty="0">
                <a:solidFill>
                  <a:srgbClr val="000000"/>
                </a:solidFill>
                <a:latin typeface="Trebuchet MS"/>
              </a:rPr>
              <a:t>Block (1, 0)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4910227" y="4728150"/>
            <a:ext cx="1828800" cy="8996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2800" kern="1200" dirty="0">
                <a:solidFill>
                  <a:srgbClr val="000000"/>
                </a:solidFill>
                <a:latin typeface="Trebuchet MS"/>
              </a:rPr>
              <a:t>Block (0, 1)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206631" y="8190468"/>
            <a:ext cx="922047" cy="415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2101" b="0" kern="1200" dirty="0">
                <a:latin typeface="Trebuchet MS"/>
                <a:ea typeface="+mn-ea"/>
                <a:cs typeface="+mn-cs"/>
              </a:rPr>
              <a:t>Grid 2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0426243" y="7696178"/>
            <a:ext cx="6504869" cy="31114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2400" b="0" kern="120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4356050" y="7681161"/>
            <a:ext cx="1681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2400" b="0" kern="1200" dirty="0">
                <a:solidFill>
                  <a:srgbClr val="FFFFFF"/>
                </a:solidFill>
                <a:latin typeface="Trebuchet MS"/>
                <a:ea typeface="+mn-ea"/>
                <a:cs typeface="+mn-cs"/>
              </a:rPr>
              <a:t>Block (1,0)</a:t>
            </a:r>
          </a:p>
        </p:txBody>
      </p:sp>
      <p:sp>
        <p:nvSpPr>
          <p:cNvPr id="30" name="Cube 29"/>
          <p:cNvSpPr/>
          <p:nvPr/>
        </p:nvSpPr>
        <p:spPr>
          <a:xfrm>
            <a:off x="14738384" y="9240446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800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800" b="0" kern="1200" dirty="0">
                <a:solidFill>
                  <a:srgbClr val="76B900"/>
                </a:solidFill>
                <a:latin typeface="Trebuchet MS"/>
              </a:rPr>
              <a:t>(0,0,0)</a:t>
            </a:r>
          </a:p>
        </p:txBody>
      </p:sp>
      <p:sp>
        <p:nvSpPr>
          <p:cNvPr id="35" name="Cube 34"/>
          <p:cNvSpPr/>
          <p:nvPr/>
        </p:nvSpPr>
        <p:spPr>
          <a:xfrm>
            <a:off x="14383779" y="9520731"/>
            <a:ext cx="1676400" cy="1080267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(0,1,3)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578643" y="9828663"/>
            <a:ext cx="1264144" cy="7723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(0,1,0)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1842787" y="9828660"/>
            <a:ext cx="1264144" cy="7723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(0,1,1)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3085517" y="9828663"/>
            <a:ext cx="1264144" cy="7723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(0,1,2)</a:t>
            </a:r>
          </a:p>
        </p:txBody>
      </p:sp>
      <p:sp>
        <p:nvSpPr>
          <p:cNvPr id="44" name="Cube 43"/>
          <p:cNvSpPr/>
          <p:nvPr/>
        </p:nvSpPr>
        <p:spPr>
          <a:xfrm>
            <a:off x="10941115" y="8411219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1800" b="0" kern="1200" dirty="0">
              <a:solidFill>
                <a:srgbClr val="76B900"/>
              </a:solidFill>
              <a:latin typeface="Trebuchet MS"/>
            </a:endParaRPr>
          </a:p>
        </p:txBody>
      </p:sp>
      <p:sp>
        <p:nvSpPr>
          <p:cNvPr id="43" name="Cube 42"/>
          <p:cNvSpPr/>
          <p:nvPr/>
        </p:nvSpPr>
        <p:spPr>
          <a:xfrm>
            <a:off x="12120547" y="8411222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1800" b="0" kern="1200" dirty="0">
              <a:solidFill>
                <a:srgbClr val="76B900"/>
              </a:solidFill>
              <a:latin typeface="Trebuchet MS"/>
            </a:endParaRPr>
          </a:p>
        </p:txBody>
      </p:sp>
      <p:sp>
        <p:nvSpPr>
          <p:cNvPr id="42" name="Cube 41"/>
          <p:cNvSpPr/>
          <p:nvPr/>
        </p:nvSpPr>
        <p:spPr>
          <a:xfrm>
            <a:off x="13446840" y="8411222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1800" b="0" kern="1200" dirty="0">
              <a:solidFill>
                <a:srgbClr val="76B900"/>
              </a:solidFill>
              <a:latin typeface="Trebuchet MS"/>
            </a:endParaRPr>
          </a:p>
        </p:txBody>
      </p:sp>
      <p:sp>
        <p:nvSpPr>
          <p:cNvPr id="36" name="Cube 35"/>
          <p:cNvSpPr/>
          <p:nvPr/>
        </p:nvSpPr>
        <p:spPr>
          <a:xfrm>
            <a:off x="14731011" y="8411222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1800" b="0" kern="1200" dirty="0">
              <a:solidFill>
                <a:srgbClr val="76B900"/>
              </a:solidFill>
              <a:latin typeface="Trebuchet MS"/>
            </a:endParaRPr>
          </a:p>
        </p:txBody>
      </p:sp>
      <p:sp>
        <p:nvSpPr>
          <p:cNvPr id="31" name="Cube 30"/>
          <p:cNvSpPr/>
          <p:nvPr/>
        </p:nvSpPr>
        <p:spPr>
          <a:xfrm>
            <a:off x="10578640" y="8673358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(0,0,0)</a:t>
            </a:r>
          </a:p>
        </p:txBody>
      </p:sp>
      <p:sp>
        <p:nvSpPr>
          <p:cNvPr id="32" name="Cube 31"/>
          <p:cNvSpPr/>
          <p:nvPr/>
        </p:nvSpPr>
        <p:spPr>
          <a:xfrm>
            <a:off x="11842784" y="8673358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(0,0,1)</a:t>
            </a:r>
          </a:p>
        </p:txBody>
      </p:sp>
      <p:sp>
        <p:nvSpPr>
          <p:cNvPr id="33" name="Cube 32"/>
          <p:cNvSpPr/>
          <p:nvPr/>
        </p:nvSpPr>
        <p:spPr>
          <a:xfrm>
            <a:off x="13054611" y="8673358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(0,0,2)</a:t>
            </a:r>
          </a:p>
        </p:txBody>
      </p:sp>
      <p:sp>
        <p:nvSpPr>
          <p:cNvPr id="34" name="Cube 33"/>
          <p:cNvSpPr/>
          <p:nvPr/>
        </p:nvSpPr>
        <p:spPr>
          <a:xfrm>
            <a:off x="14408653" y="8673358"/>
            <a:ext cx="1676400" cy="1155301"/>
          </a:xfrm>
          <a:prstGeom prst="cub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Thread</a:t>
            </a:r>
          </a:p>
          <a:p>
            <a:pPr defTabSz="2438430" hangingPunct="1"/>
            <a:r>
              <a:rPr lang="en-US" sz="1600" b="0" kern="1200" dirty="0">
                <a:solidFill>
                  <a:srgbClr val="76B900"/>
                </a:solidFill>
                <a:latin typeface="Trebuchet MS"/>
              </a:rPr>
              <a:t>(0,0,3)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1151722" y="8296373"/>
            <a:ext cx="8082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1600" b="0" kern="1200" dirty="0">
                <a:latin typeface="Trebuchet MS"/>
                <a:ea typeface="+mn-ea"/>
                <a:cs typeface="+mn-cs"/>
              </a:rPr>
              <a:t>(1,0,0)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2338735" y="8296371"/>
            <a:ext cx="8082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1600" b="0" kern="1200" dirty="0">
                <a:latin typeface="Trebuchet MS"/>
                <a:ea typeface="+mn-ea"/>
                <a:cs typeface="+mn-cs"/>
              </a:rPr>
              <a:t>(1,0,1)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3648763" y="8296375"/>
            <a:ext cx="121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2438430" hangingPunct="1"/>
            <a:r>
              <a:rPr lang="en-US" sz="1600" b="0" kern="1200" dirty="0">
                <a:latin typeface="Trebuchet MS"/>
                <a:ea typeface="+mn-ea"/>
                <a:cs typeface="+mn-cs"/>
              </a:rPr>
              <a:t>(1,0,2)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4978986" y="8296373"/>
            <a:ext cx="8082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1600" b="0" kern="1200" dirty="0">
                <a:latin typeface="Trebuchet MS"/>
                <a:ea typeface="+mn-ea"/>
                <a:cs typeface="+mn-cs"/>
              </a:rPr>
              <a:t>(1,0,3)</a:t>
            </a:r>
          </a:p>
        </p:txBody>
      </p:sp>
      <p:cxnSp>
        <p:nvCxnSpPr>
          <p:cNvPr id="50" name="Straight Connector 49"/>
          <p:cNvCxnSpPr>
            <a:endCxn id="45" idx="1"/>
          </p:cNvCxnSpPr>
          <p:nvPr/>
        </p:nvCxnSpPr>
        <p:spPr>
          <a:xfrm flipH="1">
            <a:off x="11151722" y="5924103"/>
            <a:ext cx="1415914" cy="2541547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4348511" y="6971854"/>
            <a:ext cx="1356312" cy="3573813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>
            <a:off x="11341480" y="6878679"/>
            <a:ext cx="1179963" cy="3478643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14362715" y="5978539"/>
            <a:ext cx="2016336" cy="2471413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Multi-Dimensional Grid Example</a:t>
            </a:r>
          </a:p>
        </p:txBody>
      </p:sp>
      <p:sp>
        <p:nvSpPr>
          <p:cNvPr id="61" name="Slide Number Placeholder 10"/>
          <p:cNvSpPr txBox="1">
            <a:spLocks/>
          </p:cNvSpPr>
          <p:nvPr/>
        </p:nvSpPr>
        <p:spPr>
          <a:xfrm>
            <a:off x="16459200" y="11178255"/>
            <a:ext cx="3810000" cy="685800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2438430">
              <a:defRPr/>
            </a:pPr>
            <a:fld id="{4BE52CAC-C4C1-4D60-BB91-19BB46D53D1C}" type="slidenum">
              <a:rPr lang="en-US" sz="2400" b="0">
                <a:solidFill>
                  <a:srgbClr val="FFFFFF">
                    <a:tint val="75000"/>
                  </a:srgbClr>
                </a:solidFill>
                <a:latin typeface="Trebuchet MS"/>
              </a:rPr>
              <a:pPr defTabSz="2438430">
                <a:defRPr/>
              </a:pPr>
              <a:t>69</a:t>
            </a:fld>
            <a:endParaRPr lang="en-US" sz="2400" b="0" dirty="0">
              <a:solidFill>
                <a:srgbClr val="FFFFFF">
                  <a:tint val="75000"/>
                </a:srgbClr>
              </a:solidFill>
              <a:latin typeface="Trebuchet MS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9327055" y="5981545"/>
            <a:ext cx="2607928" cy="3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8322532-A7A0-4999-BCAF-96DF75F0F990}"/>
              </a:ext>
            </a:extLst>
          </p:cNvPr>
          <p:cNvSpPr txBox="1"/>
          <p:nvPr/>
        </p:nvSpPr>
        <p:spPr>
          <a:xfrm>
            <a:off x="5593735" y="12005539"/>
            <a:ext cx="13196531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 defTabSz="2438430" hangingPunct="1">
              <a:lnSpc>
                <a:spcPct val="90000"/>
              </a:lnSpc>
            </a:pPr>
            <a:r>
              <a:rPr lang="en-US" sz="4800" b="0" kern="1200" dirty="0">
                <a:solidFill>
                  <a:srgbClr val="6F6F6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Note: Block index: (y, x), Thread index: (z, y, x)</a:t>
            </a:r>
          </a:p>
        </p:txBody>
      </p:sp>
    </p:spTree>
    <p:extLst>
      <p:ext uri="{BB962C8B-B14F-4D97-AF65-F5344CB8AC3E}">
        <p14:creationId xmlns:p14="http://schemas.microsoft.com/office/powerpoint/2010/main" val="102352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4919">
        <p:fade/>
      </p:transition>
    </mc:Choice>
    <mc:Fallback xmlns="">
      <p:transition spd="med" advTm="124919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Agen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132" name="Three key ideas that make GPUs run fas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Three key ideas that make GPUs run fast</a:t>
            </a:r>
          </a:p>
          <a:p>
            <a:r>
              <a:t>GPU memory hierarchy</a:t>
            </a:r>
          </a:p>
          <a:p>
            <a:r>
              <a:t>Closer look at a modern GPU architecture (Nvidia’s Volta)</a:t>
            </a:r>
          </a:p>
          <a:p>
            <a:pPr lvl="1"/>
            <a:r>
              <a:t>Memory: higher bandwidth, larger capacity</a:t>
            </a:r>
          </a:p>
          <a:p>
            <a:pPr lvl="1"/>
            <a:r>
              <a:t>Compute: application-specific hardware</a:t>
            </a:r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22582" y="13081000"/>
            <a:ext cx="326137" cy="54774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5334004" y="3200400"/>
            <a:ext cx="15762653" cy="7208992"/>
            <a:chOff x="50800" y="683090"/>
            <a:chExt cx="7881326" cy="4805995"/>
          </a:xfrm>
        </p:grpSpPr>
        <p:sp>
          <p:nvSpPr>
            <p:cNvPr id="10865" name="Rectangle 10864"/>
            <p:cNvSpPr/>
            <p:nvPr/>
          </p:nvSpPr>
          <p:spPr>
            <a:xfrm>
              <a:off x="1816100" y="685800"/>
              <a:ext cx="5803900" cy="46482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3076" name="Group 512"/>
            <p:cNvGrpSpPr>
              <a:grpSpLocks/>
            </p:cNvGrpSpPr>
            <p:nvPr/>
          </p:nvGrpSpPr>
          <p:grpSpPr bwMode="auto">
            <a:xfrm>
              <a:off x="160263" y="1895908"/>
              <a:ext cx="1225550" cy="1231900"/>
              <a:chOff x="148419" y="2895600"/>
              <a:chExt cx="1226024" cy="1231710"/>
            </a:xfrm>
            <a:solidFill>
              <a:schemeClr val="bg1"/>
            </a:solidFill>
          </p:grpSpPr>
          <p:sp>
            <p:nvSpPr>
              <p:cNvPr id="252" name="Rectangle 251"/>
              <p:cNvSpPr/>
              <p:nvPr/>
            </p:nvSpPr>
            <p:spPr>
              <a:xfrm>
                <a:off x="150008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" name="Rectangle 252"/>
              <p:cNvSpPr/>
              <p:nvPr/>
            </p:nvSpPr>
            <p:spPr>
              <a:xfrm>
                <a:off x="226237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" name="Rectangle 253"/>
              <p:cNvSpPr/>
              <p:nvPr/>
            </p:nvSpPr>
            <p:spPr>
              <a:xfrm>
                <a:off x="302467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" name="Rectangle 254"/>
              <p:cNvSpPr/>
              <p:nvPr/>
            </p:nvSpPr>
            <p:spPr>
              <a:xfrm>
                <a:off x="378696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" name="Rectangle 255"/>
              <p:cNvSpPr/>
              <p:nvPr/>
            </p:nvSpPr>
            <p:spPr>
              <a:xfrm>
                <a:off x="454926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" name="Rectangle 256"/>
              <p:cNvSpPr/>
              <p:nvPr/>
            </p:nvSpPr>
            <p:spPr>
              <a:xfrm>
                <a:off x="531155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8" name="Rectangle 257"/>
              <p:cNvSpPr/>
              <p:nvPr/>
            </p:nvSpPr>
            <p:spPr>
              <a:xfrm>
                <a:off x="607384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>
              <a:xfrm>
                <a:off x="683614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" name="Rectangle 259"/>
              <p:cNvSpPr/>
              <p:nvPr/>
            </p:nvSpPr>
            <p:spPr>
              <a:xfrm>
                <a:off x="761431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837660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" name="Rectangle 261"/>
              <p:cNvSpPr/>
              <p:nvPr/>
            </p:nvSpPr>
            <p:spPr>
              <a:xfrm>
                <a:off x="913890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" name="Rectangle 262"/>
              <p:cNvSpPr/>
              <p:nvPr/>
            </p:nvSpPr>
            <p:spPr>
              <a:xfrm>
                <a:off x="990119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>
              <a:xfrm>
                <a:off x="1069525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" name="Rectangle 264"/>
              <p:cNvSpPr/>
              <p:nvPr/>
            </p:nvSpPr>
            <p:spPr>
              <a:xfrm>
                <a:off x="1145755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" name="Rectangle 265"/>
              <p:cNvSpPr/>
              <p:nvPr/>
            </p:nvSpPr>
            <p:spPr>
              <a:xfrm>
                <a:off x="1221984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" name="Rectangle 266"/>
              <p:cNvSpPr/>
              <p:nvPr/>
            </p:nvSpPr>
            <p:spPr>
              <a:xfrm>
                <a:off x="1298214" y="2895600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" name="Rectangle 267"/>
              <p:cNvSpPr/>
              <p:nvPr/>
            </p:nvSpPr>
            <p:spPr>
              <a:xfrm>
                <a:off x="150008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>
              <a:xfrm>
                <a:off x="226237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" name="Rectangle 269"/>
              <p:cNvSpPr/>
              <p:nvPr/>
            </p:nvSpPr>
            <p:spPr>
              <a:xfrm>
                <a:off x="302467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" name="Rectangle 270"/>
              <p:cNvSpPr/>
              <p:nvPr/>
            </p:nvSpPr>
            <p:spPr>
              <a:xfrm>
                <a:off x="378696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" name="Rectangle 271"/>
              <p:cNvSpPr/>
              <p:nvPr/>
            </p:nvSpPr>
            <p:spPr>
              <a:xfrm>
                <a:off x="454926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" name="Rectangle 272"/>
              <p:cNvSpPr/>
              <p:nvPr/>
            </p:nvSpPr>
            <p:spPr>
              <a:xfrm>
                <a:off x="531155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4" name="Rectangle 273"/>
              <p:cNvSpPr/>
              <p:nvPr/>
            </p:nvSpPr>
            <p:spPr>
              <a:xfrm>
                <a:off x="607384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" name="Rectangle 274"/>
              <p:cNvSpPr/>
              <p:nvPr/>
            </p:nvSpPr>
            <p:spPr>
              <a:xfrm>
                <a:off x="683614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" name="Rectangle 275"/>
              <p:cNvSpPr/>
              <p:nvPr/>
            </p:nvSpPr>
            <p:spPr>
              <a:xfrm>
                <a:off x="761431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" name="Rectangle 276"/>
              <p:cNvSpPr/>
              <p:nvPr/>
            </p:nvSpPr>
            <p:spPr>
              <a:xfrm>
                <a:off x="837660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" name="Rectangle 277"/>
              <p:cNvSpPr/>
              <p:nvPr/>
            </p:nvSpPr>
            <p:spPr>
              <a:xfrm>
                <a:off x="913890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" name="Rectangle 278"/>
              <p:cNvSpPr/>
              <p:nvPr/>
            </p:nvSpPr>
            <p:spPr>
              <a:xfrm>
                <a:off x="990119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" name="Rectangle 279"/>
              <p:cNvSpPr/>
              <p:nvPr/>
            </p:nvSpPr>
            <p:spPr>
              <a:xfrm>
                <a:off x="1069525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" name="Rectangle 280"/>
              <p:cNvSpPr/>
              <p:nvPr/>
            </p:nvSpPr>
            <p:spPr>
              <a:xfrm>
                <a:off x="1145755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" name="Rectangle 281"/>
              <p:cNvSpPr/>
              <p:nvPr/>
            </p:nvSpPr>
            <p:spPr>
              <a:xfrm>
                <a:off x="1221984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" name="Rectangle 282"/>
              <p:cNvSpPr/>
              <p:nvPr/>
            </p:nvSpPr>
            <p:spPr>
              <a:xfrm>
                <a:off x="1298214" y="297178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4" name="Rectangle 283"/>
              <p:cNvSpPr/>
              <p:nvPr/>
            </p:nvSpPr>
            <p:spPr>
              <a:xfrm>
                <a:off x="150008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226237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" name="Rectangle 285"/>
              <p:cNvSpPr/>
              <p:nvPr/>
            </p:nvSpPr>
            <p:spPr>
              <a:xfrm>
                <a:off x="302467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" name="Rectangle 286"/>
              <p:cNvSpPr/>
              <p:nvPr/>
            </p:nvSpPr>
            <p:spPr>
              <a:xfrm>
                <a:off x="378696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>
              <a:xfrm>
                <a:off x="454926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9" name="Rectangle 288"/>
              <p:cNvSpPr/>
              <p:nvPr/>
            </p:nvSpPr>
            <p:spPr>
              <a:xfrm>
                <a:off x="531155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" name="Rectangle 289"/>
              <p:cNvSpPr/>
              <p:nvPr/>
            </p:nvSpPr>
            <p:spPr>
              <a:xfrm>
                <a:off x="607384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" name="Rectangle 290"/>
              <p:cNvSpPr/>
              <p:nvPr/>
            </p:nvSpPr>
            <p:spPr>
              <a:xfrm>
                <a:off x="683614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" name="Rectangle 291"/>
              <p:cNvSpPr/>
              <p:nvPr/>
            </p:nvSpPr>
            <p:spPr>
              <a:xfrm>
                <a:off x="761431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" name="Rectangle 292"/>
              <p:cNvSpPr/>
              <p:nvPr/>
            </p:nvSpPr>
            <p:spPr>
              <a:xfrm>
                <a:off x="837660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" name="Rectangle 293"/>
              <p:cNvSpPr/>
              <p:nvPr/>
            </p:nvSpPr>
            <p:spPr>
              <a:xfrm>
                <a:off x="913890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" name="Rectangle 294"/>
              <p:cNvSpPr/>
              <p:nvPr/>
            </p:nvSpPr>
            <p:spPr>
              <a:xfrm>
                <a:off x="990119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" name="Rectangle 295"/>
              <p:cNvSpPr/>
              <p:nvPr/>
            </p:nvSpPr>
            <p:spPr>
              <a:xfrm>
                <a:off x="1069525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" name="Rectangle 296"/>
              <p:cNvSpPr/>
              <p:nvPr/>
            </p:nvSpPr>
            <p:spPr>
              <a:xfrm>
                <a:off x="1145755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" name="Rectangle 297"/>
              <p:cNvSpPr/>
              <p:nvPr/>
            </p:nvSpPr>
            <p:spPr>
              <a:xfrm>
                <a:off x="1221984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" name="Rectangle 298"/>
              <p:cNvSpPr/>
              <p:nvPr/>
            </p:nvSpPr>
            <p:spPr>
              <a:xfrm>
                <a:off x="1298214" y="305432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" name="Rectangle 299"/>
              <p:cNvSpPr/>
              <p:nvPr/>
            </p:nvSpPr>
            <p:spPr>
              <a:xfrm>
                <a:off x="150008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" name="Rectangle 300"/>
              <p:cNvSpPr/>
              <p:nvPr/>
            </p:nvSpPr>
            <p:spPr>
              <a:xfrm>
                <a:off x="226237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" name="Rectangle 301"/>
              <p:cNvSpPr/>
              <p:nvPr/>
            </p:nvSpPr>
            <p:spPr>
              <a:xfrm>
                <a:off x="302467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" name="Rectangle 302"/>
              <p:cNvSpPr/>
              <p:nvPr/>
            </p:nvSpPr>
            <p:spPr>
              <a:xfrm>
                <a:off x="378696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4" name="Rectangle 303"/>
              <p:cNvSpPr/>
              <p:nvPr/>
            </p:nvSpPr>
            <p:spPr>
              <a:xfrm>
                <a:off x="454926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" name="Rectangle 304"/>
              <p:cNvSpPr/>
              <p:nvPr/>
            </p:nvSpPr>
            <p:spPr>
              <a:xfrm>
                <a:off x="531155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" name="Rectangle 305"/>
              <p:cNvSpPr/>
              <p:nvPr/>
            </p:nvSpPr>
            <p:spPr>
              <a:xfrm>
                <a:off x="607384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7" name="Rectangle 306"/>
              <p:cNvSpPr/>
              <p:nvPr/>
            </p:nvSpPr>
            <p:spPr>
              <a:xfrm>
                <a:off x="683614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" name="Rectangle 307"/>
              <p:cNvSpPr/>
              <p:nvPr/>
            </p:nvSpPr>
            <p:spPr>
              <a:xfrm>
                <a:off x="761431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" name="Rectangle 308"/>
              <p:cNvSpPr/>
              <p:nvPr/>
            </p:nvSpPr>
            <p:spPr>
              <a:xfrm>
                <a:off x="837660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0" name="Rectangle 309"/>
              <p:cNvSpPr/>
              <p:nvPr/>
            </p:nvSpPr>
            <p:spPr>
              <a:xfrm>
                <a:off x="913890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1" name="Rectangle 310"/>
              <p:cNvSpPr/>
              <p:nvPr/>
            </p:nvSpPr>
            <p:spPr>
              <a:xfrm>
                <a:off x="990119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2" name="Rectangle 311"/>
              <p:cNvSpPr/>
              <p:nvPr/>
            </p:nvSpPr>
            <p:spPr>
              <a:xfrm>
                <a:off x="1069525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3" name="Rectangle 312"/>
              <p:cNvSpPr/>
              <p:nvPr/>
            </p:nvSpPr>
            <p:spPr>
              <a:xfrm>
                <a:off x="1145755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4" name="Rectangle 313"/>
              <p:cNvSpPr/>
              <p:nvPr/>
            </p:nvSpPr>
            <p:spPr>
              <a:xfrm>
                <a:off x="1221984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5" name="Rectangle 314"/>
              <p:cNvSpPr/>
              <p:nvPr/>
            </p:nvSpPr>
            <p:spPr>
              <a:xfrm>
                <a:off x="1298214" y="313051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6" name="Rectangle 315"/>
              <p:cNvSpPr/>
              <p:nvPr/>
            </p:nvSpPr>
            <p:spPr>
              <a:xfrm>
                <a:off x="148419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7" name="Rectangle 316"/>
              <p:cNvSpPr/>
              <p:nvPr/>
            </p:nvSpPr>
            <p:spPr>
              <a:xfrm>
                <a:off x="224648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8" name="Rectangle 317"/>
              <p:cNvSpPr/>
              <p:nvPr/>
            </p:nvSpPr>
            <p:spPr>
              <a:xfrm>
                <a:off x="300878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9" name="Rectangle 318"/>
              <p:cNvSpPr/>
              <p:nvPr/>
            </p:nvSpPr>
            <p:spPr>
              <a:xfrm>
                <a:off x="377107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20" name="Rectangle 319"/>
              <p:cNvSpPr/>
              <p:nvPr/>
            </p:nvSpPr>
            <p:spPr>
              <a:xfrm>
                <a:off x="453337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21" name="Rectangle 320"/>
              <p:cNvSpPr/>
              <p:nvPr/>
            </p:nvSpPr>
            <p:spPr>
              <a:xfrm>
                <a:off x="529566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22" name="Rectangle 321"/>
              <p:cNvSpPr/>
              <p:nvPr/>
            </p:nvSpPr>
            <p:spPr>
              <a:xfrm>
                <a:off x="605796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23" name="Rectangle 322"/>
              <p:cNvSpPr/>
              <p:nvPr/>
            </p:nvSpPr>
            <p:spPr>
              <a:xfrm>
                <a:off x="682025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24" name="Rectangle 323"/>
              <p:cNvSpPr/>
              <p:nvPr/>
            </p:nvSpPr>
            <p:spPr>
              <a:xfrm>
                <a:off x="759843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25" name="Rectangle 324"/>
              <p:cNvSpPr/>
              <p:nvPr/>
            </p:nvSpPr>
            <p:spPr>
              <a:xfrm>
                <a:off x="836073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26" name="Rectangle 325"/>
              <p:cNvSpPr/>
              <p:nvPr/>
            </p:nvSpPr>
            <p:spPr>
              <a:xfrm>
                <a:off x="912302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27" name="Rectangle 326"/>
              <p:cNvSpPr/>
              <p:nvPr/>
            </p:nvSpPr>
            <p:spPr>
              <a:xfrm>
                <a:off x="988532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28" name="Rectangle 327"/>
              <p:cNvSpPr/>
              <p:nvPr/>
            </p:nvSpPr>
            <p:spPr>
              <a:xfrm>
                <a:off x="1067938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29" name="Rectangle 328"/>
              <p:cNvSpPr/>
              <p:nvPr/>
            </p:nvSpPr>
            <p:spPr>
              <a:xfrm>
                <a:off x="1144167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30" name="Rectangle 329"/>
              <p:cNvSpPr/>
              <p:nvPr/>
            </p:nvSpPr>
            <p:spPr>
              <a:xfrm>
                <a:off x="1220396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31" name="Rectangle 330"/>
              <p:cNvSpPr/>
              <p:nvPr/>
            </p:nvSpPr>
            <p:spPr>
              <a:xfrm>
                <a:off x="1296626" y="320035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32" name="Rectangle 331"/>
              <p:cNvSpPr/>
              <p:nvPr/>
            </p:nvSpPr>
            <p:spPr>
              <a:xfrm>
                <a:off x="148419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33" name="Rectangle 332"/>
              <p:cNvSpPr/>
              <p:nvPr/>
            </p:nvSpPr>
            <p:spPr>
              <a:xfrm>
                <a:off x="224648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34" name="Rectangle 333"/>
              <p:cNvSpPr/>
              <p:nvPr/>
            </p:nvSpPr>
            <p:spPr>
              <a:xfrm>
                <a:off x="300878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35" name="Rectangle 334"/>
              <p:cNvSpPr/>
              <p:nvPr/>
            </p:nvSpPr>
            <p:spPr>
              <a:xfrm>
                <a:off x="377107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36" name="Rectangle 335"/>
              <p:cNvSpPr/>
              <p:nvPr/>
            </p:nvSpPr>
            <p:spPr>
              <a:xfrm>
                <a:off x="453337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37" name="Rectangle 336"/>
              <p:cNvSpPr/>
              <p:nvPr/>
            </p:nvSpPr>
            <p:spPr>
              <a:xfrm>
                <a:off x="529566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38" name="Rectangle 337"/>
              <p:cNvSpPr/>
              <p:nvPr/>
            </p:nvSpPr>
            <p:spPr>
              <a:xfrm>
                <a:off x="605796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39" name="Rectangle 338"/>
              <p:cNvSpPr/>
              <p:nvPr/>
            </p:nvSpPr>
            <p:spPr>
              <a:xfrm>
                <a:off x="682025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40" name="Rectangle 339"/>
              <p:cNvSpPr/>
              <p:nvPr/>
            </p:nvSpPr>
            <p:spPr>
              <a:xfrm>
                <a:off x="759843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41" name="Rectangle 340"/>
              <p:cNvSpPr/>
              <p:nvPr/>
            </p:nvSpPr>
            <p:spPr>
              <a:xfrm>
                <a:off x="836073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42" name="Rectangle 341"/>
              <p:cNvSpPr/>
              <p:nvPr/>
            </p:nvSpPr>
            <p:spPr>
              <a:xfrm>
                <a:off x="912302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43" name="Rectangle 342"/>
              <p:cNvSpPr/>
              <p:nvPr/>
            </p:nvSpPr>
            <p:spPr>
              <a:xfrm>
                <a:off x="988532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44" name="Rectangle 343"/>
              <p:cNvSpPr/>
              <p:nvPr/>
            </p:nvSpPr>
            <p:spPr>
              <a:xfrm>
                <a:off x="1067938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45" name="Rectangle 344"/>
              <p:cNvSpPr/>
              <p:nvPr/>
            </p:nvSpPr>
            <p:spPr>
              <a:xfrm>
                <a:off x="1144167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46" name="Rectangle 345"/>
              <p:cNvSpPr/>
              <p:nvPr/>
            </p:nvSpPr>
            <p:spPr>
              <a:xfrm>
                <a:off x="1220396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47" name="Rectangle 346"/>
              <p:cNvSpPr/>
              <p:nvPr/>
            </p:nvSpPr>
            <p:spPr>
              <a:xfrm>
                <a:off x="1296626" y="327654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48" name="Rectangle 347"/>
              <p:cNvSpPr/>
              <p:nvPr/>
            </p:nvSpPr>
            <p:spPr>
              <a:xfrm>
                <a:off x="148419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49" name="Rectangle 348"/>
              <p:cNvSpPr/>
              <p:nvPr/>
            </p:nvSpPr>
            <p:spPr>
              <a:xfrm>
                <a:off x="224648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50" name="Rectangle 349"/>
              <p:cNvSpPr/>
              <p:nvPr/>
            </p:nvSpPr>
            <p:spPr>
              <a:xfrm>
                <a:off x="300878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51" name="Rectangle 350"/>
              <p:cNvSpPr/>
              <p:nvPr/>
            </p:nvSpPr>
            <p:spPr>
              <a:xfrm>
                <a:off x="377107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52" name="Rectangle 351"/>
              <p:cNvSpPr/>
              <p:nvPr/>
            </p:nvSpPr>
            <p:spPr>
              <a:xfrm>
                <a:off x="453337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53" name="Rectangle 352"/>
              <p:cNvSpPr/>
              <p:nvPr/>
            </p:nvSpPr>
            <p:spPr>
              <a:xfrm>
                <a:off x="529566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54" name="Rectangle 353"/>
              <p:cNvSpPr/>
              <p:nvPr/>
            </p:nvSpPr>
            <p:spPr>
              <a:xfrm>
                <a:off x="605796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55" name="Rectangle 354"/>
              <p:cNvSpPr/>
              <p:nvPr/>
            </p:nvSpPr>
            <p:spPr>
              <a:xfrm>
                <a:off x="682025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56" name="Rectangle 355"/>
              <p:cNvSpPr/>
              <p:nvPr/>
            </p:nvSpPr>
            <p:spPr>
              <a:xfrm>
                <a:off x="759843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57" name="Rectangle 356"/>
              <p:cNvSpPr/>
              <p:nvPr/>
            </p:nvSpPr>
            <p:spPr>
              <a:xfrm>
                <a:off x="836073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58" name="Rectangle 357"/>
              <p:cNvSpPr/>
              <p:nvPr/>
            </p:nvSpPr>
            <p:spPr>
              <a:xfrm>
                <a:off x="912302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59" name="Rectangle 358"/>
              <p:cNvSpPr/>
              <p:nvPr/>
            </p:nvSpPr>
            <p:spPr>
              <a:xfrm>
                <a:off x="988532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0" name="Rectangle 359"/>
              <p:cNvSpPr/>
              <p:nvPr/>
            </p:nvSpPr>
            <p:spPr>
              <a:xfrm>
                <a:off x="1067938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1144167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2" name="Rectangle 361"/>
              <p:cNvSpPr/>
              <p:nvPr/>
            </p:nvSpPr>
            <p:spPr>
              <a:xfrm>
                <a:off x="1220396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3" name="Rectangle 362"/>
              <p:cNvSpPr/>
              <p:nvPr/>
            </p:nvSpPr>
            <p:spPr>
              <a:xfrm>
                <a:off x="1296626" y="335907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4" name="Rectangle 363"/>
              <p:cNvSpPr/>
              <p:nvPr/>
            </p:nvSpPr>
            <p:spPr>
              <a:xfrm>
                <a:off x="148419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5" name="Rectangle 364"/>
              <p:cNvSpPr/>
              <p:nvPr/>
            </p:nvSpPr>
            <p:spPr>
              <a:xfrm>
                <a:off x="224648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6" name="Rectangle 365"/>
              <p:cNvSpPr/>
              <p:nvPr/>
            </p:nvSpPr>
            <p:spPr>
              <a:xfrm>
                <a:off x="300878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7" name="Rectangle 366"/>
              <p:cNvSpPr/>
              <p:nvPr/>
            </p:nvSpPr>
            <p:spPr>
              <a:xfrm>
                <a:off x="377107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8" name="Rectangle 367"/>
              <p:cNvSpPr/>
              <p:nvPr/>
            </p:nvSpPr>
            <p:spPr>
              <a:xfrm>
                <a:off x="453337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9" name="Rectangle 368"/>
              <p:cNvSpPr/>
              <p:nvPr/>
            </p:nvSpPr>
            <p:spPr>
              <a:xfrm>
                <a:off x="529566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0" name="Rectangle 369"/>
              <p:cNvSpPr/>
              <p:nvPr/>
            </p:nvSpPr>
            <p:spPr>
              <a:xfrm>
                <a:off x="605796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1" name="Rectangle 370"/>
              <p:cNvSpPr/>
              <p:nvPr/>
            </p:nvSpPr>
            <p:spPr>
              <a:xfrm>
                <a:off x="682025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2" name="Rectangle 371"/>
              <p:cNvSpPr/>
              <p:nvPr/>
            </p:nvSpPr>
            <p:spPr>
              <a:xfrm>
                <a:off x="759843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3" name="Rectangle 372"/>
              <p:cNvSpPr/>
              <p:nvPr/>
            </p:nvSpPr>
            <p:spPr>
              <a:xfrm>
                <a:off x="836073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4" name="Rectangle 373"/>
              <p:cNvSpPr/>
              <p:nvPr/>
            </p:nvSpPr>
            <p:spPr>
              <a:xfrm>
                <a:off x="912302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5" name="Rectangle 374"/>
              <p:cNvSpPr/>
              <p:nvPr/>
            </p:nvSpPr>
            <p:spPr>
              <a:xfrm>
                <a:off x="988532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6" name="Rectangle 375"/>
              <p:cNvSpPr/>
              <p:nvPr/>
            </p:nvSpPr>
            <p:spPr>
              <a:xfrm>
                <a:off x="1067938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1144167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8" name="Rectangle 377"/>
              <p:cNvSpPr/>
              <p:nvPr/>
            </p:nvSpPr>
            <p:spPr>
              <a:xfrm>
                <a:off x="1220396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9" name="Rectangle 378"/>
              <p:cNvSpPr/>
              <p:nvPr/>
            </p:nvSpPr>
            <p:spPr>
              <a:xfrm>
                <a:off x="1296626" y="3435267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5" name="Rectangle 384"/>
              <p:cNvSpPr/>
              <p:nvPr/>
            </p:nvSpPr>
            <p:spPr>
              <a:xfrm>
                <a:off x="150008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6" name="Rectangle 385"/>
              <p:cNvSpPr/>
              <p:nvPr/>
            </p:nvSpPr>
            <p:spPr>
              <a:xfrm>
                <a:off x="226237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7" name="Rectangle 386"/>
              <p:cNvSpPr/>
              <p:nvPr/>
            </p:nvSpPr>
            <p:spPr>
              <a:xfrm>
                <a:off x="302467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8" name="Rectangle 387"/>
              <p:cNvSpPr/>
              <p:nvPr/>
            </p:nvSpPr>
            <p:spPr>
              <a:xfrm>
                <a:off x="378696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9" name="Rectangle 388"/>
              <p:cNvSpPr/>
              <p:nvPr/>
            </p:nvSpPr>
            <p:spPr>
              <a:xfrm>
                <a:off x="454926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0" name="Rectangle 389"/>
              <p:cNvSpPr/>
              <p:nvPr/>
            </p:nvSpPr>
            <p:spPr>
              <a:xfrm>
                <a:off x="531155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1" name="Rectangle 390"/>
              <p:cNvSpPr/>
              <p:nvPr/>
            </p:nvSpPr>
            <p:spPr>
              <a:xfrm>
                <a:off x="607384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2" name="Rectangle 391"/>
              <p:cNvSpPr/>
              <p:nvPr/>
            </p:nvSpPr>
            <p:spPr>
              <a:xfrm>
                <a:off x="683614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3" name="Rectangle 392"/>
              <p:cNvSpPr/>
              <p:nvPr/>
            </p:nvSpPr>
            <p:spPr>
              <a:xfrm>
                <a:off x="761431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4" name="Rectangle 393"/>
              <p:cNvSpPr/>
              <p:nvPr/>
            </p:nvSpPr>
            <p:spPr>
              <a:xfrm>
                <a:off x="837660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5" name="Rectangle 394"/>
              <p:cNvSpPr/>
              <p:nvPr/>
            </p:nvSpPr>
            <p:spPr>
              <a:xfrm>
                <a:off x="913890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6" name="Rectangle 395"/>
              <p:cNvSpPr/>
              <p:nvPr/>
            </p:nvSpPr>
            <p:spPr>
              <a:xfrm>
                <a:off x="990119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7" name="Rectangle 396"/>
              <p:cNvSpPr/>
              <p:nvPr/>
            </p:nvSpPr>
            <p:spPr>
              <a:xfrm>
                <a:off x="1069525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8" name="Rectangle 397"/>
              <p:cNvSpPr/>
              <p:nvPr/>
            </p:nvSpPr>
            <p:spPr>
              <a:xfrm>
                <a:off x="1145755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9" name="Rectangle 398"/>
              <p:cNvSpPr/>
              <p:nvPr/>
            </p:nvSpPr>
            <p:spPr>
              <a:xfrm>
                <a:off x="1221984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0" name="Rectangle 399"/>
              <p:cNvSpPr/>
              <p:nvPr/>
            </p:nvSpPr>
            <p:spPr>
              <a:xfrm>
                <a:off x="1298214" y="3511455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1" name="Rectangle 400"/>
              <p:cNvSpPr/>
              <p:nvPr/>
            </p:nvSpPr>
            <p:spPr>
              <a:xfrm>
                <a:off x="150008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2" name="Rectangle 401"/>
              <p:cNvSpPr/>
              <p:nvPr/>
            </p:nvSpPr>
            <p:spPr>
              <a:xfrm>
                <a:off x="226237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3" name="Rectangle 402"/>
              <p:cNvSpPr/>
              <p:nvPr/>
            </p:nvSpPr>
            <p:spPr>
              <a:xfrm>
                <a:off x="302467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4" name="Rectangle 403"/>
              <p:cNvSpPr/>
              <p:nvPr/>
            </p:nvSpPr>
            <p:spPr>
              <a:xfrm>
                <a:off x="378696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5" name="Rectangle 404"/>
              <p:cNvSpPr/>
              <p:nvPr/>
            </p:nvSpPr>
            <p:spPr>
              <a:xfrm>
                <a:off x="454926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6" name="Rectangle 405"/>
              <p:cNvSpPr/>
              <p:nvPr/>
            </p:nvSpPr>
            <p:spPr>
              <a:xfrm>
                <a:off x="531155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7" name="Rectangle 406"/>
              <p:cNvSpPr/>
              <p:nvPr/>
            </p:nvSpPr>
            <p:spPr>
              <a:xfrm>
                <a:off x="607384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8" name="Rectangle 407"/>
              <p:cNvSpPr/>
              <p:nvPr/>
            </p:nvSpPr>
            <p:spPr>
              <a:xfrm>
                <a:off x="683614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9" name="Rectangle 408"/>
              <p:cNvSpPr/>
              <p:nvPr/>
            </p:nvSpPr>
            <p:spPr>
              <a:xfrm>
                <a:off x="761431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0" name="Rectangle 409"/>
              <p:cNvSpPr/>
              <p:nvPr/>
            </p:nvSpPr>
            <p:spPr>
              <a:xfrm>
                <a:off x="837660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1" name="Rectangle 410"/>
              <p:cNvSpPr/>
              <p:nvPr/>
            </p:nvSpPr>
            <p:spPr>
              <a:xfrm>
                <a:off x="913890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2" name="Rectangle 411"/>
              <p:cNvSpPr/>
              <p:nvPr/>
            </p:nvSpPr>
            <p:spPr>
              <a:xfrm>
                <a:off x="990119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3" name="Rectangle 412"/>
              <p:cNvSpPr/>
              <p:nvPr/>
            </p:nvSpPr>
            <p:spPr>
              <a:xfrm>
                <a:off x="1069525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4" name="Rectangle 413"/>
              <p:cNvSpPr/>
              <p:nvPr/>
            </p:nvSpPr>
            <p:spPr>
              <a:xfrm>
                <a:off x="1145755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5" name="Rectangle 414"/>
              <p:cNvSpPr/>
              <p:nvPr/>
            </p:nvSpPr>
            <p:spPr>
              <a:xfrm>
                <a:off x="1221984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6" name="Rectangle 415"/>
              <p:cNvSpPr/>
              <p:nvPr/>
            </p:nvSpPr>
            <p:spPr>
              <a:xfrm>
                <a:off x="1298214" y="3587643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7" name="Rectangle 416"/>
              <p:cNvSpPr/>
              <p:nvPr/>
            </p:nvSpPr>
            <p:spPr>
              <a:xfrm>
                <a:off x="150008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8" name="Rectangle 417"/>
              <p:cNvSpPr/>
              <p:nvPr/>
            </p:nvSpPr>
            <p:spPr>
              <a:xfrm>
                <a:off x="226237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9" name="Rectangle 418"/>
              <p:cNvSpPr/>
              <p:nvPr/>
            </p:nvSpPr>
            <p:spPr>
              <a:xfrm>
                <a:off x="302467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0" name="Rectangle 419"/>
              <p:cNvSpPr/>
              <p:nvPr/>
            </p:nvSpPr>
            <p:spPr>
              <a:xfrm>
                <a:off x="378696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1" name="Rectangle 420"/>
              <p:cNvSpPr/>
              <p:nvPr/>
            </p:nvSpPr>
            <p:spPr>
              <a:xfrm>
                <a:off x="454926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2" name="Rectangle 421"/>
              <p:cNvSpPr/>
              <p:nvPr/>
            </p:nvSpPr>
            <p:spPr>
              <a:xfrm>
                <a:off x="531155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3" name="Rectangle 422"/>
              <p:cNvSpPr/>
              <p:nvPr/>
            </p:nvSpPr>
            <p:spPr>
              <a:xfrm>
                <a:off x="607384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4" name="Rectangle 423"/>
              <p:cNvSpPr/>
              <p:nvPr/>
            </p:nvSpPr>
            <p:spPr>
              <a:xfrm>
                <a:off x="683614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5" name="Rectangle 424"/>
              <p:cNvSpPr/>
              <p:nvPr/>
            </p:nvSpPr>
            <p:spPr>
              <a:xfrm>
                <a:off x="761431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6" name="Rectangle 425"/>
              <p:cNvSpPr/>
              <p:nvPr/>
            </p:nvSpPr>
            <p:spPr>
              <a:xfrm>
                <a:off x="837660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7" name="Rectangle 426"/>
              <p:cNvSpPr/>
              <p:nvPr/>
            </p:nvSpPr>
            <p:spPr>
              <a:xfrm>
                <a:off x="913890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8" name="Rectangle 427"/>
              <p:cNvSpPr/>
              <p:nvPr/>
            </p:nvSpPr>
            <p:spPr>
              <a:xfrm>
                <a:off x="990119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9" name="Rectangle 428"/>
              <p:cNvSpPr/>
              <p:nvPr/>
            </p:nvSpPr>
            <p:spPr>
              <a:xfrm>
                <a:off x="1069525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0" name="Rectangle 429"/>
              <p:cNvSpPr/>
              <p:nvPr/>
            </p:nvSpPr>
            <p:spPr>
              <a:xfrm>
                <a:off x="1145755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1" name="Rectangle 430"/>
              <p:cNvSpPr/>
              <p:nvPr/>
            </p:nvSpPr>
            <p:spPr>
              <a:xfrm>
                <a:off x="1221984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2" name="Rectangle 431"/>
              <p:cNvSpPr/>
              <p:nvPr/>
            </p:nvSpPr>
            <p:spPr>
              <a:xfrm>
                <a:off x="1298214" y="3670181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3" name="Rectangle 432"/>
              <p:cNvSpPr/>
              <p:nvPr/>
            </p:nvSpPr>
            <p:spPr>
              <a:xfrm>
                <a:off x="150008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4" name="Rectangle 433"/>
              <p:cNvSpPr/>
              <p:nvPr/>
            </p:nvSpPr>
            <p:spPr>
              <a:xfrm>
                <a:off x="226237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5" name="Rectangle 434"/>
              <p:cNvSpPr/>
              <p:nvPr/>
            </p:nvSpPr>
            <p:spPr>
              <a:xfrm>
                <a:off x="302467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6" name="Rectangle 435"/>
              <p:cNvSpPr/>
              <p:nvPr/>
            </p:nvSpPr>
            <p:spPr>
              <a:xfrm>
                <a:off x="378696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7" name="Rectangle 436"/>
              <p:cNvSpPr/>
              <p:nvPr/>
            </p:nvSpPr>
            <p:spPr>
              <a:xfrm>
                <a:off x="454926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8" name="Rectangle 437"/>
              <p:cNvSpPr/>
              <p:nvPr/>
            </p:nvSpPr>
            <p:spPr>
              <a:xfrm>
                <a:off x="531155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9" name="Rectangle 438"/>
              <p:cNvSpPr/>
              <p:nvPr/>
            </p:nvSpPr>
            <p:spPr>
              <a:xfrm>
                <a:off x="607384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0" name="Rectangle 439"/>
              <p:cNvSpPr/>
              <p:nvPr/>
            </p:nvSpPr>
            <p:spPr>
              <a:xfrm>
                <a:off x="683614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1" name="Rectangle 440"/>
              <p:cNvSpPr/>
              <p:nvPr/>
            </p:nvSpPr>
            <p:spPr>
              <a:xfrm>
                <a:off x="761431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2" name="Rectangle 441"/>
              <p:cNvSpPr/>
              <p:nvPr/>
            </p:nvSpPr>
            <p:spPr>
              <a:xfrm>
                <a:off x="837660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3" name="Rectangle 442"/>
              <p:cNvSpPr/>
              <p:nvPr/>
            </p:nvSpPr>
            <p:spPr>
              <a:xfrm>
                <a:off x="913890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4" name="Rectangle 443"/>
              <p:cNvSpPr/>
              <p:nvPr/>
            </p:nvSpPr>
            <p:spPr>
              <a:xfrm>
                <a:off x="990119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5" name="Rectangle 444"/>
              <p:cNvSpPr/>
              <p:nvPr/>
            </p:nvSpPr>
            <p:spPr>
              <a:xfrm>
                <a:off x="1069525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6" name="Rectangle 445"/>
              <p:cNvSpPr/>
              <p:nvPr/>
            </p:nvSpPr>
            <p:spPr>
              <a:xfrm>
                <a:off x="1145755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7" name="Rectangle 446"/>
              <p:cNvSpPr/>
              <p:nvPr/>
            </p:nvSpPr>
            <p:spPr>
              <a:xfrm>
                <a:off x="1221984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8" name="Rectangle 447"/>
              <p:cNvSpPr/>
              <p:nvPr/>
            </p:nvSpPr>
            <p:spPr>
              <a:xfrm>
                <a:off x="1298214" y="3746369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9" name="Rectangle 448"/>
              <p:cNvSpPr/>
              <p:nvPr/>
            </p:nvSpPr>
            <p:spPr>
              <a:xfrm>
                <a:off x="148419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0" name="Rectangle 449"/>
              <p:cNvSpPr/>
              <p:nvPr/>
            </p:nvSpPr>
            <p:spPr>
              <a:xfrm>
                <a:off x="224648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1" name="Rectangle 450"/>
              <p:cNvSpPr/>
              <p:nvPr/>
            </p:nvSpPr>
            <p:spPr>
              <a:xfrm>
                <a:off x="300878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2" name="Rectangle 451"/>
              <p:cNvSpPr/>
              <p:nvPr/>
            </p:nvSpPr>
            <p:spPr>
              <a:xfrm>
                <a:off x="377107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3" name="Rectangle 452"/>
              <p:cNvSpPr/>
              <p:nvPr/>
            </p:nvSpPr>
            <p:spPr>
              <a:xfrm>
                <a:off x="453337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4" name="Rectangle 453"/>
              <p:cNvSpPr/>
              <p:nvPr/>
            </p:nvSpPr>
            <p:spPr>
              <a:xfrm>
                <a:off x="529566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5" name="Rectangle 454"/>
              <p:cNvSpPr/>
              <p:nvPr/>
            </p:nvSpPr>
            <p:spPr>
              <a:xfrm>
                <a:off x="605796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6" name="Rectangle 455"/>
              <p:cNvSpPr/>
              <p:nvPr/>
            </p:nvSpPr>
            <p:spPr>
              <a:xfrm>
                <a:off x="682025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7" name="Rectangle 456"/>
              <p:cNvSpPr/>
              <p:nvPr/>
            </p:nvSpPr>
            <p:spPr>
              <a:xfrm>
                <a:off x="759843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8" name="Rectangle 457"/>
              <p:cNvSpPr/>
              <p:nvPr/>
            </p:nvSpPr>
            <p:spPr>
              <a:xfrm>
                <a:off x="836073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9" name="Rectangle 458"/>
              <p:cNvSpPr/>
              <p:nvPr/>
            </p:nvSpPr>
            <p:spPr>
              <a:xfrm>
                <a:off x="912302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0" name="Rectangle 459"/>
              <p:cNvSpPr/>
              <p:nvPr/>
            </p:nvSpPr>
            <p:spPr>
              <a:xfrm>
                <a:off x="988532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1" name="Rectangle 460"/>
              <p:cNvSpPr/>
              <p:nvPr/>
            </p:nvSpPr>
            <p:spPr>
              <a:xfrm>
                <a:off x="1067938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2" name="Rectangle 461"/>
              <p:cNvSpPr/>
              <p:nvPr/>
            </p:nvSpPr>
            <p:spPr>
              <a:xfrm>
                <a:off x="1144167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3" name="Rectangle 462"/>
              <p:cNvSpPr/>
              <p:nvPr/>
            </p:nvSpPr>
            <p:spPr>
              <a:xfrm>
                <a:off x="1220396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4" name="Rectangle 463"/>
              <p:cNvSpPr/>
              <p:nvPr/>
            </p:nvSpPr>
            <p:spPr>
              <a:xfrm>
                <a:off x="1296626" y="3816208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5" name="Rectangle 464"/>
              <p:cNvSpPr/>
              <p:nvPr/>
            </p:nvSpPr>
            <p:spPr>
              <a:xfrm>
                <a:off x="148419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6" name="Rectangle 465"/>
              <p:cNvSpPr/>
              <p:nvPr/>
            </p:nvSpPr>
            <p:spPr>
              <a:xfrm>
                <a:off x="224648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7" name="Rectangle 466"/>
              <p:cNvSpPr/>
              <p:nvPr/>
            </p:nvSpPr>
            <p:spPr>
              <a:xfrm>
                <a:off x="300878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8" name="Rectangle 467"/>
              <p:cNvSpPr/>
              <p:nvPr/>
            </p:nvSpPr>
            <p:spPr>
              <a:xfrm>
                <a:off x="377107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9" name="Rectangle 468"/>
              <p:cNvSpPr/>
              <p:nvPr/>
            </p:nvSpPr>
            <p:spPr>
              <a:xfrm>
                <a:off x="453337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0" name="Rectangle 469"/>
              <p:cNvSpPr/>
              <p:nvPr/>
            </p:nvSpPr>
            <p:spPr>
              <a:xfrm>
                <a:off x="529566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1" name="Rectangle 470"/>
              <p:cNvSpPr/>
              <p:nvPr/>
            </p:nvSpPr>
            <p:spPr>
              <a:xfrm>
                <a:off x="605796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2" name="Rectangle 471"/>
              <p:cNvSpPr/>
              <p:nvPr/>
            </p:nvSpPr>
            <p:spPr>
              <a:xfrm>
                <a:off x="682025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3" name="Rectangle 472"/>
              <p:cNvSpPr/>
              <p:nvPr/>
            </p:nvSpPr>
            <p:spPr>
              <a:xfrm>
                <a:off x="759843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4" name="Rectangle 473"/>
              <p:cNvSpPr/>
              <p:nvPr/>
            </p:nvSpPr>
            <p:spPr>
              <a:xfrm>
                <a:off x="836073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5" name="Rectangle 474"/>
              <p:cNvSpPr/>
              <p:nvPr/>
            </p:nvSpPr>
            <p:spPr>
              <a:xfrm>
                <a:off x="912302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6" name="Rectangle 475"/>
              <p:cNvSpPr/>
              <p:nvPr/>
            </p:nvSpPr>
            <p:spPr>
              <a:xfrm>
                <a:off x="988532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7" name="Rectangle 476"/>
              <p:cNvSpPr/>
              <p:nvPr/>
            </p:nvSpPr>
            <p:spPr>
              <a:xfrm>
                <a:off x="1067938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8" name="Rectangle 477"/>
              <p:cNvSpPr/>
              <p:nvPr/>
            </p:nvSpPr>
            <p:spPr>
              <a:xfrm>
                <a:off x="1144167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9" name="Rectangle 478"/>
              <p:cNvSpPr/>
              <p:nvPr/>
            </p:nvSpPr>
            <p:spPr>
              <a:xfrm>
                <a:off x="1220396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0" name="Rectangle 479"/>
              <p:cNvSpPr/>
              <p:nvPr/>
            </p:nvSpPr>
            <p:spPr>
              <a:xfrm>
                <a:off x="1296626" y="3892396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1" name="Rectangle 480"/>
              <p:cNvSpPr/>
              <p:nvPr/>
            </p:nvSpPr>
            <p:spPr>
              <a:xfrm>
                <a:off x="148419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2" name="Rectangle 481"/>
              <p:cNvSpPr/>
              <p:nvPr/>
            </p:nvSpPr>
            <p:spPr>
              <a:xfrm>
                <a:off x="224648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3" name="Rectangle 482"/>
              <p:cNvSpPr/>
              <p:nvPr/>
            </p:nvSpPr>
            <p:spPr>
              <a:xfrm>
                <a:off x="300878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4" name="Rectangle 483"/>
              <p:cNvSpPr/>
              <p:nvPr/>
            </p:nvSpPr>
            <p:spPr>
              <a:xfrm>
                <a:off x="377107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5" name="Rectangle 484"/>
              <p:cNvSpPr/>
              <p:nvPr/>
            </p:nvSpPr>
            <p:spPr>
              <a:xfrm>
                <a:off x="453337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6" name="Rectangle 485"/>
              <p:cNvSpPr/>
              <p:nvPr/>
            </p:nvSpPr>
            <p:spPr>
              <a:xfrm>
                <a:off x="529566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7" name="Rectangle 486"/>
              <p:cNvSpPr/>
              <p:nvPr/>
            </p:nvSpPr>
            <p:spPr>
              <a:xfrm>
                <a:off x="605796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8" name="Rectangle 487"/>
              <p:cNvSpPr/>
              <p:nvPr/>
            </p:nvSpPr>
            <p:spPr>
              <a:xfrm>
                <a:off x="682025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9" name="Rectangle 488"/>
              <p:cNvSpPr/>
              <p:nvPr/>
            </p:nvSpPr>
            <p:spPr>
              <a:xfrm>
                <a:off x="759843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90" name="Rectangle 489"/>
              <p:cNvSpPr/>
              <p:nvPr/>
            </p:nvSpPr>
            <p:spPr>
              <a:xfrm>
                <a:off x="836073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91" name="Rectangle 490"/>
              <p:cNvSpPr/>
              <p:nvPr/>
            </p:nvSpPr>
            <p:spPr>
              <a:xfrm>
                <a:off x="912302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92" name="Rectangle 491"/>
              <p:cNvSpPr/>
              <p:nvPr/>
            </p:nvSpPr>
            <p:spPr>
              <a:xfrm>
                <a:off x="988532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93" name="Rectangle 492"/>
              <p:cNvSpPr/>
              <p:nvPr/>
            </p:nvSpPr>
            <p:spPr>
              <a:xfrm>
                <a:off x="1067938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94" name="Rectangle 493"/>
              <p:cNvSpPr/>
              <p:nvPr/>
            </p:nvSpPr>
            <p:spPr>
              <a:xfrm>
                <a:off x="1144167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95" name="Rectangle 494"/>
              <p:cNvSpPr/>
              <p:nvPr/>
            </p:nvSpPr>
            <p:spPr>
              <a:xfrm>
                <a:off x="1220396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96" name="Rectangle 495"/>
              <p:cNvSpPr/>
              <p:nvPr/>
            </p:nvSpPr>
            <p:spPr>
              <a:xfrm>
                <a:off x="1296626" y="3974934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97" name="Rectangle 496"/>
              <p:cNvSpPr/>
              <p:nvPr/>
            </p:nvSpPr>
            <p:spPr>
              <a:xfrm>
                <a:off x="148419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98" name="Rectangle 497"/>
              <p:cNvSpPr/>
              <p:nvPr/>
            </p:nvSpPr>
            <p:spPr>
              <a:xfrm>
                <a:off x="224648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99" name="Rectangle 498"/>
              <p:cNvSpPr/>
              <p:nvPr/>
            </p:nvSpPr>
            <p:spPr>
              <a:xfrm>
                <a:off x="300878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0" name="Rectangle 499"/>
              <p:cNvSpPr/>
              <p:nvPr/>
            </p:nvSpPr>
            <p:spPr>
              <a:xfrm>
                <a:off x="377107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1" name="Rectangle 500"/>
              <p:cNvSpPr/>
              <p:nvPr/>
            </p:nvSpPr>
            <p:spPr>
              <a:xfrm>
                <a:off x="453337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2" name="Rectangle 501"/>
              <p:cNvSpPr/>
              <p:nvPr/>
            </p:nvSpPr>
            <p:spPr>
              <a:xfrm>
                <a:off x="529566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3" name="Rectangle 502"/>
              <p:cNvSpPr/>
              <p:nvPr/>
            </p:nvSpPr>
            <p:spPr>
              <a:xfrm>
                <a:off x="605796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4" name="Rectangle 503"/>
              <p:cNvSpPr/>
              <p:nvPr/>
            </p:nvSpPr>
            <p:spPr>
              <a:xfrm>
                <a:off x="682025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5" name="Rectangle 504"/>
              <p:cNvSpPr/>
              <p:nvPr/>
            </p:nvSpPr>
            <p:spPr>
              <a:xfrm>
                <a:off x="759843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6" name="Rectangle 505"/>
              <p:cNvSpPr/>
              <p:nvPr/>
            </p:nvSpPr>
            <p:spPr>
              <a:xfrm>
                <a:off x="836073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7" name="Rectangle 506"/>
              <p:cNvSpPr/>
              <p:nvPr/>
            </p:nvSpPr>
            <p:spPr>
              <a:xfrm>
                <a:off x="912302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8" name="Rectangle 507"/>
              <p:cNvSpPr/>
              <p:nvPr/>
            </p:nvSpPr>
            <p:spPr>
              <a:xfrm>
                <a:off x="988532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9" name="Rectangle 508"/>
              <p:cNvSpPr/>
              <p:nvPr/>
            </p:nvSpPr>
            <p:spPr>
              <a:xfrm>
                <a:off x="1067938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0" name="Rectangle 509"/>
              <p:cNvSpPr/>
              <p:nvPr/>
            </p:nvSpPr>
            <p:spPr>
              <a:xfrm>
                <a:off x="1144167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1" name="Rectangle 510"/>
              <p:cNvSpPr/>
              <p:nvPr/>
            </p:nvSpPr>
            <p:spPr>
              <a:xfrm>
                <a:off x="1220396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2" name="Rectangle 511"/>
              <p:cNvSpPr/>
              <p:nvPr/>
            </p:nvSpPr>
            <p:spPr>
              <a:xfrm>
                <a:off x="1296626" y="4051122"/>
                <a:ext cx="76229" cy="761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514" name="Group 513"/>
            <p:cNvGrpSpPr/>
            <p:nvPr/>
          </p:nvGrpSpPr>
          <p:grpSpPr>
            <a:xfrm>
              <a:off x="1824820" y="683090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515" name="Rectangle 514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6" name="Rectangle 515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7" name="Rectangle 516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8" name="Rectangle 517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9" name="Rectangle 518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0" name="Rectangle 519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1" name="Rectangle 520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2" name="Rectangle 521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3" name="Rectangle 522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4" name="Rectangle 523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5" name="Rectangle 524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6" name="Rectangle 525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7" name="Rectangle 526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8" name="Rectangle 527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9" name="Rectangle 528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0" name="Rectangle 529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1" name="Rectangle 530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2" name="Rectangle 531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3" name="Rectangle 532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4" name="Rectangle 533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5" name="Rectangle 534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6" name="Rectangle 535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7" name="Rectangle 536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8" name="Rectangle 537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9" name="Rectangle 538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0" name="Rectangle 539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1" name="Rectangle 540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2" name="Rectangle 541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3" name="Rectangle 542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4" name="Rectangle 543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5" name="Rectangle 544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6" name="Rectangle 545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7" name="Rectangle 546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8" name="Rectangle 547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9" name="Rectangle 548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0" name="Rectangle 549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1" name="Rectangle 550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2" name="Rectangle 551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3" name="Rectangle 552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4" name="Rectangle 553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5" name="Rectangle 554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6" name="Rectangle 555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7" name="Rectangle 556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8" name="Rectangle 557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9" name="Rectangle 558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0" name="Rectangle 559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1" name="Rectangle 560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2" name="Rectangle 561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3" name="Rectangle 562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4" name="Rectangle 563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5" name="Rectangle 564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6" name="Rectangle 565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7" name="Rectangle 566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8" name="Rectangle 567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9" name="Rectangle 568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" name="Rectangle 569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" name="Rectangle 570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" name="Rectangle 571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" name="Rectangle 572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" name="Rectangle 573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" name="Rectangle 574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" name="Rectangle 575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" name="Rectangle 576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8" name="Rectangle 577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" name="Rectangle 578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" name="Rectangle 579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" name="Rectangle 580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" name="Rectangle 581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" name="Rectangle 582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" name="Rectangle 583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" name="Rectangle 584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" name="Rectangle 585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" name="Rectangle 586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" name="Rectangle 587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" name="Rectangle 588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" name="Rectangle 589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" name="Rectangle 590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" name="Rectangle 591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3" name="Rectangle 592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4" name="Rectangle 593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" name="Rectangle 594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" name="Rectangle 595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" name="Rectangle 596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" name="Rectangle 597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" name="Rectangle 598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" name="Rectangle 599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" name="Rectangle 600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" name="Rectangle 601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" name="Rectangle 602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" name="Rectangle 603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" name="Rectangle 604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" name="Rectangle 605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" name="Rectangle 606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8" name="Rectangle 607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" name="Rectangle 608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" name="Rectangle 609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" name="Rectangle 610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" name="Rectangle 611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" name="Rectangle 612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" name="Rectangle 613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" name="Rectangle 614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" name="Rectangle 615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" name="Rectangle 616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" name="Rectangle 617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" name="Rectangle 618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0" name="Rectangle 619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" name="Rectangle 620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" name="Rectangle 621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3" name="Rectangle 622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4" name="Rectangle 623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5" name="Rectangle 624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6" name="Rectangle 625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7" name="Rectangle 626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8" name="Rectangle 627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9" name="Rectangle 628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0" name="Rectangle 629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" name="Rectangle 630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" name="Rectangle 631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3" name="Rectangle 632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4" name="Rectangle 633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5" name="Rectangle 634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6" name="Rectangle 635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7" name="Rectangle 636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8" name="Rectangle 637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9" name="Rectangle 638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0" name="Rectangle 639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1" name="Rectangle 640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2" name="Rectangle 641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3" name="Rectangle 642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4" name="Rectangle 643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5" name="Rectangle 644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6" name="Rectangle 645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7" name="Rectangle 646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8" name="Rectangle 647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9" name="Rectangle 648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0" name="Rectangle 649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1" name="Rectangle 650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2" name="Rectangle 651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3" name="Rectangle 652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4" name="Rectangle 653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5" name="Rectangle 654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6" name="Rectangle 655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7" name="Rectangle 656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8" name="Rectangle 657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9" name="Rectangle 658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0" name="Rectangle 659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1" name="Rectangle 660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2" name="Rectangle 661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3" name="Rectangle 662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4" name="Rectangle 663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5" name="Rectangle 664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6" name="Rectangle 665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7" name="Rectangle 666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8" name="Rectangle 667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9" name="Rectangle 668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" name="Rectangle 669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1" name="Rectangle 670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2" name="Rectangle 671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" name="Rectangle 672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" name="Rectangle 673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" name="Rectangle 674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" name="Rectangle 675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" name="Rectangle 676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" name="Rectangle 677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" name="Rectangle 678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" name="Rectangle 679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" name="Rectangle 680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" name="Rectangle 681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" name="Rectangle 682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" name="Rectangle 683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" name="Rectangle 684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" name="Rectangle 685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" name="Rectangle 686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" name="Rectangle 687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" name="Rectangle 688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" name="Rectangle 689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" name="Rectangle 690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" name="Rectangle 691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" name="Rectangle 692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" name="Rectangle 693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" name="Rectangle 694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" name="Rectangle 695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" name="Rectangle 696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8" name="Rectangle 697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" name="Rectangle 698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" name="Rectangle 699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" name="Rectangle 700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" name="Rectangle 701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" name="Rectangle 702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" name="Rectangle 703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" name="Rectangle 704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" name="Rectangle 705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" name="Rectangle 706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" name="Rectangle 707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" name="Rectangle 708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" name="Rectangle 709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" name="Rectangle 710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" name="Rectangle 711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" name="Rectangle 712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" name="Rectangle 713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" name="Rectangle 714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" name="Rectangle 715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" name="Rectangle 716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" name="Rectangle 717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" name="Rectangle 718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" name="Rectangle 719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" name="Rectangle 720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" name="Rectangle 721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" name="Rectangle 722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4" name="Rectangle 723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" name="Rectangle 724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" name="Rectangle 725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" name="Rectangle 726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" name="Rectangle 727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" name="Rectangle 728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" name="Rectangle 729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" name="Rectangle 730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" name="Rectangle 731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" name="Rectangle 732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" name="Rectangle 733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" name="Rectangle 734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" name="Rectangle 735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" name="Rectangle 736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" name="Rectangle 737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" name="Rectangle 738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" name="Rectangle 739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" name="Rectangle 740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" name="Rectangle 741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" name="Rectangle 742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" name="Rectangle 743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" name="Rectangle 744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" name="Rectangle 745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" name="Rectangle 746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" name="Rectangle 747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9" name="Rectangle 748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0" name="Rectangle 749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" name="Rectangle 750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" name="Rectangle 751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" name="Rectangle 752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" name="Rectangle 753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" name="Rectangle 754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" name="Rectangle 755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" name="Rectangle 756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" name="Rectangle 757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" name="Rectangle 758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" name="Rectangle 759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" name="Rectangle 760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" name="Rectangle 761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" name="Rectangle 762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" name="Rectangle 763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" name="Rectangle 764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" name="Rectangle 765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" name="Rectangle 766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" name="Rectangle 767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" name="Rectangle 768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" name="Rectangle 769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771" name="Group 770"/>
            <p:cNvGrpSpPr/>
            <p:nvPr/>
          </p:nvGrpSpPr>
          <p:grpSpPr>
            <a:xfrm>
              <a:off x="3044588" y="685800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772" name="Rectangle 771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" name="Rectangle 772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" name="Rectangle 773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5" name="Rectangle 774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6" name="Rectangle 775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" name="Rectangle 776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" name="Rectangle 777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" name="Rectangle 778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" name="Rectangle 779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" name="Rectangle 780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" name="Rectangle 781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" name="Rectangle 782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" name="Rectangle 783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" name="Rectangle 784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" name="Rectangle 785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" name="Rectangle 786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" name="Rectangle 787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" name="Rectangle 788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" name="Rectangle 789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" name="Rectangle 790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" name="Rectangle 791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" name="Rectangle 792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4" name="Rectangle 793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5" name="Rectangle 794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6" name="Rectangle 795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7" name="Rectangle 796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8" name="Rectangle 797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9" name="Rectangle 798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0" name="Rectangle 799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1" name="Rectangle 800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2" name="Rectangle 801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3" name="Rectangle 802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4" name="Rectangle 803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5" name="Rectangle 804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6" name="Rectangle 805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7" name="Rectangle 806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8" name="Rectangle 807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9" name="Rectangle 808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0" name="Rectangle 809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1" name="Rectangle 810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2" name="Rectangle 811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3" name="Rectangle 812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4" name="Rectangle 813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5" name="Rectangle 814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6" name="Rectangle 815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7" name="Rectangle 816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8" name="Rectangle 817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9" name="Rectangle 818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0" name="Rectangle 819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1" name="Rectangle 820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2" name="Rectangle 821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3" name="Rectangle 822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4" name="Rectangle 823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5" name="Rectangle 824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6" name="Rectangle 825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7" name="Rectangle 826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8" name="Rectangle 827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9" name="Rectangle 828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30" name="Rectangle 829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31" name="Rectangle 830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32" name="Rectangle 831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33" name="Rectangle 832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34" name="Rectangle 833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35" name="Rectangle 834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36" name="Rectangle 835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37" name="Rectangle 836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38" name="Rectangle 837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39" name="Rectangle 838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0" name="Rectangle 839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1" name="Rectangle 840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2" name="Rectangle 841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3" name="Rectangle 842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4" name="Rectangle 843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5" name="Rectangle 844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6" name="Rectangle 845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7" name="Rectangle 846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8" name="Rectangle 847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9" name="Rectangle 848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0" name="Rectangle 849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1" name="Rectangle 850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2" name="Rectangle 851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3" name="Rectangle 852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4" name="Rectangle 853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5" name="Rectangle 854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6" name="Rectangle 855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7" name="Rectangle 856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8" name="Rectangle 857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9" name="Rectangle 858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0" name="Rectangle 859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1" name="Rectangle 860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2" name="Rectangle 861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3" name="Rectangle 862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4" name="Rectangle 863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5" name="Rectangle 864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6" name="Rectangle 865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7" name="Rectangle 866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8" name="Rectangle 867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9" name="Rectangle 868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0" name="Rectangle 869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1" name="Rectangle 870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2" name="Rectangle 871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3" name="Rectangle 872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4" name="Rectangle 873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5" name="Rectangle 874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6" name="Rectangle 875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7" name="Rectangle 876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8" name="Rectangle 877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9" name="Rectangle 878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0" name="Rectangle 879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1" name="Rectangle 880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2" name="Rectangle 881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3" name="Rectangle 882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4" name="Rectangle 883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5" name="Rectangle 884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6" name="Rectangle 885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7" name="Rectangle 886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8" name="Rectangle 887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9" name="Rectangle 888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0" name="Rectangle 889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1" name="Rectangle 890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2" name="Rectangle 891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3" name="Rectangle 892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4" name="Rectangle 893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5" name="Rectangle 894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6" name="Rectangle 895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7" name="Rectangle 896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8" name="Rectangle 897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9" name="Rectangle 898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0" name="Rectangle 899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1" name="Rectangle 900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2" name="Rectangle 901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3" name="Rectangle 902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4" name="Rectangle 903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5" name="Rectangle 904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6" name="Rectangle 905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7" name="Rectangle 906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8" name="Rectangle 907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9" name="Rectangle 908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0" name="Rectangle 909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1" name="Rectangle 910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2" name="Rectangle 911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3" name="Rectangle 912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4" name="Rectangle 913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5" name="Rectangle 914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6" name="Rectangle 915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7" name="Rectangle 916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8" name="Rectangle 917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9" name="Rectangle 918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0" name="Rectangle 919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1" name="Rectangle 920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2" name="Rectangle 921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3" name="Rectangle 922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4" name="Rectangle 923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5" name="Rectangle 924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6" name="Rectangle 925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7" name="Rectangle 926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8" name="Rectangle 927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9" name="Rectangle 928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0" name="Rectangle 929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1" name="Rectangle 930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2" name="Rectangle 931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3" name="Rectangle 932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4" name="Rectangle 933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5" name="Rectangle 934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6" name="Rectangle 935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7" name="Rectangle 936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8" name="Rectangle 937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9" name="Rectangle 938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0" name="Rectangle 939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1" name="Rectangle 940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2" name="Rectangle 941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3" name="Rectangle 942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4" name="Rectangle 943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5" name="Rectangle 944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6" name="Rectangle 945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7" name="Rectangle 946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8" name="Rectangle 947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9" name="Rectangle 948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0" name="Rectangle 949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1" name="Rectangle 950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2" name="Rectangle 951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3" name="Rectangle 952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4" name="Rectangle 953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5" name="Rectangle 954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6" name="Rectangle 955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7" name="Rectangle 956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8" name="Rectangle 957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9" name="Rectangle 958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60" name="Rectangle 959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61" name="Rectangle 960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62" name="Rectangle 961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63" name="Rectangle 962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64" name="Rectangle 963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65" name="Rectangle 964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66" name="Rectangle 965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67" name="Rectangle 966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68" name="Rectangle 967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69" name="Rectangle 968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70" name="Rectangle 969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71" name="Rectangle 970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72" name="Rectangle 971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73" name="Rectangle 972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74" name="Rectangle 973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75" name="Rectangle 974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76" name="Rectangle 975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77" name="Rectangle 976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78" name="Rectangle 977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79" name="Rectangle 978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80" name="Rectangle 979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81" name="Rectangle 980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82" name="Rectangle 981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83" name="Rectangle 982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84" name="Rectangle 983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85" name="Rectangle 984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86" name="Rectangle 985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87" name="Rectangle 986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88" name="Rectangle 987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89" name="Rectangle 988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90" name="Rectangle 989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91" name="Rectangle 990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92" name="Rectangle 991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93" name="Rectangle 992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94" name="Rectangle 993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95" name="Rectangle 994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96" name="Rectangle 995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97" name="Rectangle 996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98" name="Rectangle 997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99" name="Rectangle 998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00" name="Rectangle 999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01" name="Rectangle 1000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02" name="Rectangle 1001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03" name="Rectangle 1002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04" name="Rectangle 1003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05" name="Rectangle 1004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06" name="Rectangle 1005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07" name="Rectangle 1006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08" name="Rectangle 1007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09" name="Rectangle 1008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10" name="Rectangle 1009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11" name="Rectangle 1010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12" name="Rectangle 1011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13" name="Rectangle 1012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14" name="Rectangle 1013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15" name="Rectangle 1014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16" name="Rectangle 1015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17" name="Rectangle 1016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18" name="Rectangle 1017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19" name="Rectangle 1018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20" name="Rectangle 1019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21" name="Rectangle 1020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22" name="Rectangle 1021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23" name="Rectangle 1022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24" name="Rectangle 1023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25" name="Rectangle 1024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26" name="Rectangle 1025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27" name="Rectangle 1026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028" name="Group 1027"/>
            <p:cNvGrpSpPr/>
            <p:nvPr/>
          </p:nvGrpSpPr>
          <p:grpSpPr>
            <a:xfrm>
              <a:off x="4264858" y="685800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1029" name="Rectangle 1028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30" name="Rectangle 1029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31" name="Rectangle 1030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32" name="Rectangle 1031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33" name="Rectangle 1032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34" name="Rectangle 1033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35" name="Rectangle 1034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36" name="Rectangle 1035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37" name="Rectangle 1036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38" name="Rectangle 1037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39" name="Rectangle 1038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40" name="Rectangle 1039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41" name="Rectangle 1040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42" name="Rectangle 1041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43" name="Rectangle 1042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44" name="Rectangle 1043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45" name="Rectangle 1044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46" name="Rectangle 1045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47" name="Rectangle 1046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48" name="Rectangle 1047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49" name="Rectangle 1048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50" name="Rectangle 1049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51" name="Rectangle 1050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52" name="Rectangle 1051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53" name="Rectangle 1052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54" name="Rectangle 1053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55" name="Rectangle 1054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56" name="Rectangle 1055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57" name="Rectangle 1056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58" name="Rectangle 1057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59" name="Rectangle 1058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60" name="Rectangle 1059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61" name="Rectangle 1060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62" name="Rectangle 1061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63" name="Rectangle 1062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64" name="Rectangle 1063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65" name="Rectangle 1064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66" name="Rectangle 1065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67" name="Rectangle 1066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68" name="Rectangle 1067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69" name="Rectangle 1068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70" name="Rectangle 1069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71" name="Rectangle 1070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72" name="Rectangle 1071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73" name="Rectangle 1072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74" name="Rectangle 1073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75" name="Rectangle 1074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76" name="Rectangle 1075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77" name="Rectangle 1076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78" name="Rectangle 1077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79" name="Rectangle 1078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80" name="Rectangle 1079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81" name="Rectangle 1080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82" name="Rectangle 1081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83" name="Rectangle 1082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84" name="Rectangle 1083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85" name="Rectangle 1084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86" name="Rectangle 1085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87" name="Rectangle 1086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88" name="Rectangle 1087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89" name="Rectangle 1088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90" name="Rectangle 1089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91" name="Rectangle 1090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92" name="Rectangle 1091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93" name="Rectangle 1092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94" name="Rectangle 1093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95" name="Rectangle 1094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96" name="Rectangle 1095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97" name="Rectangle 1096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98" name="Rectangle 1097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099" name="Rectangle 1098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00" name="Rectangle 1099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01" name="Rectangle 1100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02" name="Rectangle 1101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03" name="Rectangle 1102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04" name="Rectangle 1103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05" name="Rectangle 1104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06" name="Rectangle 1105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07" name="Rectangle 1106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08" name="Rectangle 1107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09" name="Rectangle 1108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10" name="Rectangle 1109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11" name="Rectangle 1110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12" name="Rectangle 1111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13" name="Rectangle 1112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14" name="Rectangle 1113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15" name="Rectangle 1114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16" name="Rectangle 1115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17" name="Rectangle 1116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18" name="Rectangle 1117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19" name="Rectangle 1118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20" name="Rectangle 1119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21" name="Rectangle 1120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22" name="Rectangle 1121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23" name="Rectangle 1122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24" name="Rectangle 1123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25" name="Rectangle 1124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26" name="Rectangle 1125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27" name="Rectangle 1126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28" name="Rectangle 1127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29" name="Rectangle 1128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30" name="Rectangle 1129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31" name="Rectangle 1130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32" name="Rectangle 1131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33" name="Rectangle 1132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34" name="Rectangle 1133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35" name="Rectangle 1134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36" name="Rectangle 1135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37" name="Rectangle 1136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38" name="Rectangle 1137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39" name="Rectangle 1138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40" name="Rectangle 1139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41" name="Rectangle 1140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42" name="Rectangle 1141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43" name="Rectangle 1142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44" name="Rectangle 1143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45" name="Rectangle 1144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46" name="Rectangle 1145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47" name="Rectangle 1146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48" name="Rectangle 1147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49" name="Rectangle 1148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50" name="Rectangle 1149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51" name="Rectangle 1150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52" name="Rectangle 1151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53" name="Rectangle 1152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54" name="Rectangle 1153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55" name="Rectangle 1154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56" name="Rectangle 1155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57" name="Rectangle 1156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58" name="Rectangle 1157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59" name="Rectangle 1158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60" name="Rectangle 1159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61" name="Rectangle 1160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62" name="Rectangle 1161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63" name="Rectangle 1162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64" name="Rectangle 1163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65" name="Rectangle 1164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66" name="Rectangle 1165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67" name="Rectangle 1166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68" name="Rectangle 1167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69" name="Rectangle 1168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70" name="Rectangle 1169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71" name="Rectangle 1170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72" name="Rectangle 1171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73" name="Rectangle 1172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74" name="Rectangle 1173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75" name="Rectangle 1174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76" name="Rectangle 1175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77" name="Rectangle 1176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78" name="Rectangle 1177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79" name="Rectangle 1178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80" name="Rectangle 1179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81" name="Rectangle 1180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82" name="Rectangle 1181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83" name="Rectangle 1182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84" name="Rectangle 1183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85" name="Rectangle 1184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86" name="Rectangle 1185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87" name="Rectangle 1186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88" name="Rectangle 1187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89" name="Rectangle 1188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90" name="Rectangle 1189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91" name="Rectangle 1190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92" name="Rectangle 1191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93" name="Rectangle 1192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94" name="Rectangle 1193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95" name="Rectangle 1194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96" name="Rectangle 1195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97" name="Rectangle 1196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98" name="Rectangle 1197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199" name="Rectangle 1198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00" name="Rectangle 1199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01" name="Rectangle 1200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02" name="Rectangle 1201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03" name="Rectangle 1202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04" name="Rectangle 1203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05" name="Rectangle 1204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06" name="Rectangle 1205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07" name="Rectangle 1206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08" name="Rectangle 1207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09" name="Rectangle 1208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10" name="Rectangle 1209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11" name="Rectangle 1210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12" name="Rectangle 1211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13" name="Rectangle 1212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14" name="Rectangle 1213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15" name="Rectangle 1214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16" name="Rectangle 1215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17" name="Rectangle 1216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18" name="Rectangle 1217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19" name="Rectangle 1218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20" name="Rectangle 1219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21" name="Rectangle 1220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22" name="Rectangle 1221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23" name="Rectangle 1222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24" name="Rectangle 1223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25" name="Rectangle 1224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26" name="Rectangle 1225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27" name="Rectangle 1226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28" name="Rectangle 1227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29" name="Rectangle 1228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30" name="Rectangle 1229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31" name="Rectangle 1230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32" name="Rectangle 1231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33" name="Rectangle 1232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34" name="Rectangle 1233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35" name="Rectangle 1234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36" name="Rectangle 1235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37" name="Rectangle 1236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38" name="Rectangle 1237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39" name="Rectangle 1238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40" name="Rectangle 1239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41" name="Rectangle 1240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42" name="Rectangle 1241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43" name="Rectangle 1242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44" name="Rectangle 1243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45" name="Rectangle 1244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46" name="Rectangle 1245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47" name="Rectangle 1246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48" name="Rectangle 1247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49" name="Rectangle 1248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50" name="Rectangle 1249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51" name="Rectangle 1250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52" name="Rectangle 1251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53" name="Rectangle 1252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54" name="Rectangle 1253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55" name="Rectangle 1254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56" name="Rectangle 1255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57" name="Rectangle 1256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58" name="Rectangle 1257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59" name="Rectangle 1258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60" name="Rectangle 1259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61" name="Rectangle 1260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62" name="Rectangle 1261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63" name="Rectangle 1262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64" name="Rectangle 1263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65" name="Rectangle 1264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66" name="Rectangle 1265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67" name="Rectangle 1266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68" name="Rectangle 1267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69" name="Rectangle 1268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70" name="Rectangle 1269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71" name="Rectangle 1270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72" name="Rectangle 1271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73" name="Rectangle 1272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74" name="Rectangle 1273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75" name="Rectangle 1274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76" name="Rectangle 1275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77" name="Rectangle 1276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78" name="Rectangle 1277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79" name="Rectangle 1278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80" name="Rectangle 1279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81" name="Rectangle 1280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82" name="Rectangle 1281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83" name="Rectangle 1282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84" name="Rectangle 1283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285" name="Group 1284"/>
            <p:cNvGrpSpPr/>
            <p:nvPr/>
          </p:nvGrpSpPr>
          <p:grpSpPr>
            <a:xfrm>
              <a:off x="5476097" y="685800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1286" name="Rectangle 1285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87" name="Rectangle 1286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88" name="Rectangle 1287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89" name="Rectangle 1288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90" name="Rectangle 1289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91" name="Rectangle 1290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92" name="Rectangle 1291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93" name="Rectangle 1292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94" name="Rectangle 1293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95" name="Rectangle 1294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96" name="Rectangle 1295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97" name="Rectangle 1296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98" name="Rectangle 1297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99" name="Rectangle 1298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00" name="Rectangle 1299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01" name="Rectangle 1300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02" name="Rectangle 1301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03" name="Rectangle 1302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04" name="Rectangle 1303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05" name="Rectangle 1304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06" name="Rectangle 1305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07" name="Rectangle 1306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08" name="Rectangle 1307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09" name="Rectangle 1308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10" name="Rectangle 1309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11" name="Rectangle 1310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12" name="Rectangle 1311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13" name="Rectangle 1312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14" name="Rectangle 1313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15" name="Rectangle 1314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16" name="Rectangle 1315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17" name="Rectangle 1316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18" name="Rectangle 1317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19" name="Rectangle 1318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20" name="Rectangle 1319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21" name="Rectangle 1320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22" name="Rectangle 1321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23" name="Rectangle 1322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24" name="Rectangle 1323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25" name="Rectangle 1324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26" name="Rectangle 1325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27" name="Rectangle 1326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28" name="Rectangle 1327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29" name="Rectangle 1328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30" name="Rectangle 1329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31" name="Rectangle 1330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32" name="Rectangle 1331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33" name="Rectangle 1332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34" name="Rectangle 1333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35" name="Rectangle 1334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36" name="Rectangle 1335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37" name="Rectangle 1336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38" name="Rectangle 1337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39" name="Rectangle 1338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40" name="Rectangle 1339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41" name="Rectangle 1340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42" name="Rectangle 1341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43" name="Rectangle 1342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44" name="Rectangle 1343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45" name="Rectangle 1344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46" name="Rectangle 1345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47" name="Rectangle 1346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48" name="Rectangle 1347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49" name="Rectangle 1348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50" name="Rectangle 1349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51" name="Rectangle 1350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52" name="Rectangle 1351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53" name="Rectangle 1352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54" name="Rectangle 1353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55" name="Rectangle 1354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56" name="Rectangle 1355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57" name="Rectangle 1356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58" name="Rectangle 1357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59" name="Rectangle 1358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60" name="Rectangle 1359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61" name="Rectangle 1360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62" name="Rectangle 1361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63" name="Rectangle 1362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64" name="Rectangle 1363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65" name="Rectangle 1364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66" name="Rectangle 1365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67" name="Rectangle 1366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68" name="Rectangle 1367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69" name="Rectangle 1368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70" name="Rectangle 1369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71" name="Rectangle 1370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72" name="Rectangle 1371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73" name="Rectangle 1372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74" name="Rectangle 1373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75" name="Rectangle 1374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76" name="Rectangle 1375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77" name="Rectangle 1376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78" name="Rectangle 1377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79" name="Rectangle 1378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80" name="Rectangle 1379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81" name="Rectangle 1380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82" name="Rectangle 1381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83" name="Rectangle 1382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84" name="Rectangle 1383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85" name="Rectangle 1384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86" name="Rectangle 1385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87" name="Rectangle 1386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88" name="Rectangle 1387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89" name="Rectangle 1388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90" name="Rectangle 1389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91" name="Rectangle 1390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92" name="Rectangle 1391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93" name="Rectangle 1392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94" name="Rectangle 1393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95" name="Rectangle 1394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96" name="Rectangle 1395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97" name="Rectangle 1396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98" name="Rectangle 1397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99" name="Rectangle 1398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00" name="Rectangle 1399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01" name="Rectangle 1400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02" name="Rectangle 1401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03" name="Rectangle 1402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04" name="Rectangle 1403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05" name="Rectangle 1404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06" name="Rectangle 1405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07" name="Rectangle 1406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08" name="Rectangle 1407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09" name="Rectangle 1408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10" name="Rectangle 1409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11" name="Rectangle 1410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12" name="Rectangle 1411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13" name="Rectangle 1412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14" name="Rectangle 1413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15" name="Rectangle 1414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16" name="Rectangle 1415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17" name="Rectangle 1416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18" name="Rectangle 1417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19" name="Rectangle 1418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20" name="Rectangle 1419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21" name="Rectangle 1420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22" name="Rectangle 1421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23" name="Rectangle 1422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24" name="Rectangle 1423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25" name="Rectangle 1424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26" name="Rectangle 1425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27" name="Rectangle 1426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28" name="Rectangle 1427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29" name="Rectangle 1428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30" name="Rectangle 1429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31" name="Rectangle 1430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32" name="Rectangle 1431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33" name="Rectangle 1432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34" name="Rectangle 1433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35" name="Rectangle 1434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36" name="Rectangle 1435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37" name="Rectangle 1436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38" name="Rectangle 1437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39" name="Rectangle 1438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40" name="Rectangle 1439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41" name="Rectangle 1440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42" name="Rectangle 1441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43" name="Rectangle 1442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44" name="Rectangle 1443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45" name="Rectangle 1444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46" name="Rectangle 1445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47" name="Rectangle 1446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48" name="Rectangle 1447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49" name="Rectangle 1448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50" name="Rectangle 1449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51" name="Rectangle 1450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52" name="Rectangle 1451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53" name="Rectangle 1452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54" name="Rectangle 1453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55" name="Rectangle 1454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56" name="Rectangle 1455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57" name="Rectangle 1456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58" name="Rectangle 1457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59" name="Rectangle 1458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60" name="Rectangle 1459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61" name="Rectangle 1460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62" name="Rectangle 1461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63" name="Rectangle 1462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64" name="Rectangle 1463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65" name="Rectangle 1464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66" name="Rectangle 1465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67" name="Rectangle 1466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68" name="Rectangle 1467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69" name="Rectangle 1468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70" name="Rectangle 1469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71" name="Rectangle 1470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72" name="Rectangle 1471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73" name="Rectangle 1472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74" name="Rectangle 1473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75" name="Rectangle 1474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76" name="Rectangle 1475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77" name="Rectangle 1476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78" name="Rectangle 1477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79" name="Rectangle 1478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80" name="Rectangle 1479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81" name="Rectangle 1480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82" name="Rectangle 1481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83" name="Rectangle 1482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84" name="Rectangle 1483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85" name="Rectangle 1484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86" name="Rectangle 1485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87" name="Rectangle 1486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88" name="Rectangle 1487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89" name="Rectangle 1488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90" name="Rectangle 1489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91" name="Rectangle 1490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92" name="Rectangle 1491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93" name="Rectangle 1492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94" name="Rectangle 1493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95" name="Rectangle 1494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96" name="Rectangle 1495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97" name="Rectangle 1496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98" name="Rectangle 1497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99" name="Rectangle 1498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00" name="Rectangle 1499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01" name="Rectangle 1500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02" name="Rectangle 1501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03" name="Rectangle 1502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04" name="Rectangle 1503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05" name="Rectangle 1504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06" name="Rectangle 1505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07" name="Rectangle 1506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08" name="Rectangle 1507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09" name="Rectangle 1508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10" name="Rectangle 1509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11" name="Rectangle 1510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12" name="Rectangle 1511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13" name="Rectangle 1512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14" name="Rectangle 1513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15" name="Rectangle 1514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16" name="Rectangle 1515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17" name="Rectangle 1516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18" name="Rectangle 1517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19" name="Rectangle 1518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0" name="Rectangle 1519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1" name="Rectangle 1520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2" name="Rectangle 1521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3" name="Rectangle 1522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4" name="Rectangle 1523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5" name="Rectangle 1524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6" name="Rectangle 1525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7" name="Rectangle 1526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8" name="Rectangle 1527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9" name="Rectangle 1528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0" name="Rectangle 1529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1" name="Rectangle 1530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2" name="Rectangle 1531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3" name="Rectangle 1532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4" name="Rectangle 1533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5" name="Rectangle 1534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6" name="Rectangle 1535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7" name="Rectangle 1536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8" name="Rectangle 1537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9" name="Rectangle 1538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40" name="Rectangle 1539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41" name="Rectangle 1540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1542" name="Rectangle 1541"/>
            <p:cNvSpPr/>
            <p:nvPr/>
          </p:nvSpPr>
          <p:spPr>
            <a:xfrm>
              <a:off x="1812925" y="6858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1546" name="Rectangle 1545"/>
            <p:cNvSpPr/>
            <p:nvPr/>
          </p:nvSpPr>
          <p:spPr>
            <a:xfrm>
              <a:off x="3048000" y="6858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1547" name="Rectangle 1546"/>
            <p:cNvSpPr/>
            <p:nvPr/>
          </p:nvSpPr>
          <p:spPr>
            <a:xfrm>
              <a:off x="4271963" y="6858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1548" name="Rectangle 1547"/>
            <p:cNvSpPr/>
            <p:nvPr/>
          </p:nvSpPr>
          <p:spPr>
            <a:xfrm>
              <a:off x="5486400" y="6858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1549" name="Rectangle 1548"/>
            <p:cNvSpPr/>
            <p:nvPr/>
          </p:nvSpPr>
          <p:spPr>
            <a:xfrm>
              <a:off x="1828800" y="6858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1550" name="Group 1549"/>
            <p:cNvGrpSpPr/>
            <p:nvPr/>
          </p:nvGrpSpPr>
          <p:grpSpPr>
            <a:xfrm>
              <a:off x="6706102" y="683090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1551" name="Rectangle 1550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52" name="Rectangle 1551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53" name="Rectangle 1552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54" name="Rectangle 1553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55" name="Rectangle 1554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56" name="Rectangle 1555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57" name="Rectangle 1556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58" name="Rectangle 1557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59" name="Rectangle 1558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60" name="Rectangle 1559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61" name="Rectangle 1560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62" name="Rectangle 1561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63" name="Rectangle 1562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64" name="Rectangle 1563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65" name="Rectangle 1564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66" name="Rectangle 1565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67" name="Rectangle 1566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68" name="Rectangle 1567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69" name="Rectangle 1568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70" name="Rectangle 1569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71" name="Rectangle 1570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72" name="Rectangle 1571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73" name="Rectangle 1572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74" name="Rectangle 1573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75" name="Rectangle 1574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76" name="Rectangle 1575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77" name="Rectangle 1576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78" name="Rectangle 1577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79" name="Rectangle 1578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80" name="Rectangle 1579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81" name="Rectangle 1580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82" name="Rectangle 1581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83" name="Rectangle 1582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84" name="Rectangle 1583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85" name="Rectangle 1584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86" name="Rectangle 1585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87" name="Rectangle 1586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88" name="Rectangle 1587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89" name="Rectangle 1588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90" name="Rectangle 1589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91" name="Rectangle 1590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92" name="Rectangle 1591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93" name="Rectangle 1592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94" name="Rectangle 1593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95" name="Rectangle 1594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96" name="Rectangle 1595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97" name="Rectangle 1596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98" name="Rectangle 1597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99" name="Rectangle 1598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00" name="Rectangle 1599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01" name="Rectangle 1600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02" name="Rectangle 1601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03" name="Rectangle 1602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04" name="Rectangle 1603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05" name="Rectangle 1604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06" name="Rectangle 1605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07" name="Rectangle 1606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08" name="Rectangle 1607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09" name="Rectangle 1608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10" name="Rectangle 1609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11" name="Rectangle 1610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12" name="Rectangle 1611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13" name="Rectangle 1612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14" name="Rectangle 1613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15" name="Rectangle 1614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16" name="Rectangle 1615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17" name="Rectangle 1616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18" name="Rectangle 1617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19" name="Rectangle 1618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20" name="Rectangle 1619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21" name="Rectangle 1620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22" name="Rectangle 1621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23" name="Rectangle 1622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24" name="Rectangle 1623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25" name="Rectangle 1624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26" name="Rectangle 1625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27" name="Rectangle 1626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28" name="Rectangle 1627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29" name="Rectangle 1628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30" name="Rectangle 1629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31" name="Rectangle 1630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32" name="Rectangle 1631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33" name="Rectangle 1632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34" name="Rectangle 1633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35" name="Rectangle 1634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36" name="Rectangle 1635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37" name="Rectangle 1636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38" name="Rectangle 1637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39" name="Rectangle 1638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40" name="Rectangle 1639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41" name="Rectangle 1640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42" name="Rectangle 1641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43" name="Rectangle 1642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44" name="Rectangle 1643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45" name="Rectangle 1644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46" name="Rectangle 1645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47" name="Rectangle 1646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48" name="Rectangle 1647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49" name="Rectangle 1648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50" name="Rectangle 1649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51" name="Rectangle 1650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52" name="Rectangle 1651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53" name="Rectangle 1652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54" name="Rectangle 1653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55" name="Rectangle 1654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56" name="Rectangle 1655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57" name="Rectangle 1656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58" name="Rectangle 1657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59" name="Rectangle 1658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60" name="Rectangle 1659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61" name="Rectangle 1660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62" name="Rectangle 1661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63" name="Rectangle 1662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64" name="Rectangle 1663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65" name="Rectangle 1664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66" name="Rectangle 1665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67" name="Rectangle 1666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68" name="Rectangle 1667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69" name="Rectangle 1668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70" name="Rectangle 1669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71" name="Rectangle 1670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72" name="Rectangle 1671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73" name="Rectangle 1672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74" name="Rectangle 1673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75" name="Rectangle 1674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76" name="Rectangle 1675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77" name="Rectangle 1676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78" name="Rectangle 1677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79" name="Rectangle 1678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80" name="Rectangle 1679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81" name="Rectangle 1680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82" name="Rectangle 1681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83" name="Rectangle 1682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84" name="Rectangle 1683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85" name="Rectangle 1684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86" name="Rectangle 1685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87" name="Rectangle 1686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88" name="Rectangle 1687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89" name="Rectangle 1688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90" name="Rectangle 1689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91" name="Rectangle 1690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92" name="Rectangle 1691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93" name="Rectangle 1692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94" name="Rectangle 1693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95" name="Rectangle 1694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96" name="Rectangle 1695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97" name="Rectangle 1696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98" name="Rectangle 1697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99" name="Rectangle 1698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00" name="Rectangle 1699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01" name="Rectangle 1700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02" name="Rectangle 1701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03" name="Rectangle 1702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04" name="Rectangle 1703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05" name="Rectangle 1704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06" name="Rectangle 1705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07" name="Rectangle 1706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08" name="Rectangle 1707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09" name="Rectangle 1708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10" name="Rectangle 1709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11" name="Rectangle 1710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12" name="Rectangle 1711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13" name="Rectangle 1712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14" name="Rectangle 1713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15" name="Rectangle 1714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16" name="Rectangle 1715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17" name="Rectangle 1716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18" name="Rectangle 1717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19" name="Rectangle 1718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20" name="Rectangle 1719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21" name="Rectangle 1720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22" name="Rectangle 1721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23" name="Rectangle 1722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24" name="Rectangle 1723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25" name="Rectangle 1724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26" name="Rectangle 1725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27" name="Rectangle 1726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28" name="Rectangle 1727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29" name="Rectangle 1728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30" name="Rectangle 1729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31" name="Rectangle 1730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32" name="Rectangle 1731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33" name="Rectangle 1732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34" name="Rectangle 1733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35" name="Rectangle 1734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36" name="Rectangle 1735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37" name="Rectangle 1736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38" name="Rectangle 1737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39" name="Rectangle 1738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40" name="Rectangle 1739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41" name="Rectangle 1740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42" name="Rectangle 1741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43" name="Rectangle 1742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44" name="Rectangle 1743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45" name="Rectangle 1744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46" name="Rectangle 1745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47" name="Rectangle 1746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48" name="Rectangle 1747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49" name="Rectangle 1748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50" name="Rectangle 1749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51" name="Rectangle 1750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52" name="Rectangle 1751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53" name="Rectangle 1752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54" name="Rectangle 1753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55" name="Rectangle 1754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56" name="Rectangle 1755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57" name="Rectangle 1756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58" name="Rectangle 1757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59" name="Rectangle 1758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60" name="Rectangle 1759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61" name="Rectangle 1760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62" name="Rectangle 1761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63" name="Rectangle 1762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64" name="Rectangle 1763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65" name="Rectangle 1764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66" name="Rectangle 1765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67" name="Rectangle 1766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68" name="Rectangle 1767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69" name="Rectangle 1768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70" name="Rectangle 1769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71" name="Rectangle 1770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72" name="Rectangle 1771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73" name="Rectangle 1772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74" name="Rectangle 1773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75" name="Rectangle 1774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76" name="Rectangle 1775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77" name="Rectangle 1776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78" name="Rectangle 1777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79" name="Rectangle 1778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80" name="Rectangle 1779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81" name="Rectangle 1780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82" name="Rectangle 1781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83" name="Rectangle 1782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84" name="Rectangle 1783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85" name="Rectangle 1784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86" name="Rectangle 1785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87" name="Rectangle 1786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88" name="Rectangle 1787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89" name="Rectangle 1788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90" name="Rectangle 1789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91" name="Rectangle 1790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92" name="Rectangle 1791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93" name="Rectangle 1792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94" name="Rectangle 1793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95" name="Rectangle 1794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96" name="Rectangle 1795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97" name="Rectangle 1796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98" name="Rectangle 1797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99" name="Rectangle 1798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00" name="Rectangle 1799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01" name="Rectangle 1800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02" name="Rectangle 1801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03" name="Rectangle 1802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04" name="Rectangle 1803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05" name="Rectangle 1804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06" name="Rectangle 1805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1807" name="Rectangle 1806"/>
            <p:cNvSpPr/>
            <p:nvPr/>
          </p:nvSpPr>
          <p:spPr>
            <a:xfrm>
              <a:off x="6694488" y="6858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1808" name="Rectangle 1807"/>
            <p:cNvSpPr/>
            <p:nvPr/>
          </p:nvSpPr>
          <p:spPr>
            <a:xfrm>
              <a:off x="6710363" y="6858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1809" name="Group 1808"/>
            <p:cNvGrpSpPr/>
            <p:nvPr/>
          </p:nvGrpSpPr>
          <p:grpSpPr>
            <a:xfrm>
              <a:off x="1828800" y="1854692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1810" name="Rectangle 1809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11" name="Rectangle 1810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12" name="Rectangle 1811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13" name="Rectangle 1812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14" name="Rectangle 1813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15" name="Rectangle 1814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16" name="Rectangle 1815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17" name="Rectangle 1816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18" name="Rectangle 1817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19" name="Rectangle 1818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20" name="Rectangle 1819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21" name="Rectangle 1820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22" name="Rectangle 1821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23" name="Rectangle 1822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24" name="Rectangle 1823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25" name="Rectangle 1824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26" name="Rectangle 1825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27" name="Rectangle 1826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28" name="Rectangle 1827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29" name="Rectangle 1828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30" name="Rectangle 1829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31" name="Rectangle 1830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32" name="Rectangle 1831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33" name="Rectangle 1832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34" name="Rectangle 1833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35" name="Rectangle 1834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36" name="Rectangle 1835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37" name="Rectangle 1836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38" name="Rectangle 1837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39" name="Rectangle 1838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40" name="Rectangle 1839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41" name="Rectangle 1840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42" name="Rectangle 1841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43" name="Rectangle 1842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44" name="Rectangle 1843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45" name="Rectangle 1844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46" name="Rectangle 1845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47" name="Rectangle 1846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48" name="Rectangle 1847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49" name="Rectangle 1848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50" name="Rectangle 1849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51" name="Rectangle 1850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52" name="Rectangle 1851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53" name="Rectangle 1852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54" name="Rectangle 1853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55" name="Rectangle 1854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56" name="Rectangle 1855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57" name="Rectangle 1856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58" name="Rectangle 1857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59" name="Rectangle 1858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60" name="Rectangle 1859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61" name="Rectangle 1860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62" name="Rectangle 1861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63" name="Rectangle 1862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64" name="Rectangle 1863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65" name="Rectangle 1864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66" name="Rectangle 1865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67" name="Rectangle 1866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68" name="Rectangle 1867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69" name="Rectangle 1868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70" name="Rectangle 1869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71" name="Rectangle 1870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72" name="Rectangle 1871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73" name="Rectangle 1872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74" name="Rectangle 1873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75" name="Rectangle 1874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76" name="Rectangle 1875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77" name="Rectangle 1876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78" name="Rectangle 1877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79" name="Rectangle 1878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80" name="Rectangle 1879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81" name="Rectangle 1880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82" name="Rectangle 1881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83" name="Rectangle 1882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84" name="Rectangle 1883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85" name="Rectangle 1884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86" name="Rectangle 1885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87" name="Rectangle 1886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88" name="Rectangle 1887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89" name="Rectangle 1888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90" name="Rectangle 1889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91" name="Rectangle 1890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92" name="Rectangle 1891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93" name="Rectangle 1892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94" name="Rectangle 1893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95" name="Rectangle 1894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96" name="Rectangle 1895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97" name="Rectangle 1896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98" name="Rectangle 1897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99" name="Rectangle 1898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00" name="Rectangle 1899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01" name="Rectangle 1900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02" name="Rectangle 1901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03" name="Rectangle 1902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04" name="Rectangle 1903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05" name="Rectangle 1904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06" name="Rectangle 1905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07" name="Rectangle 1906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08" name="Rectangle 1907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09" name="Rectangle 1908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10" name="Rectangle 1909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11" name="Rectangle 1910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12" name="Rectangle 1911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13" name="Rectangle 1912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14" name="Rectangle 1913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15" name="Rectangle 1914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16" name="Rectangle 1915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17" name="Rectangle 1916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18" name="Rectangle 1917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19" name="Rectangle 1918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20" name="Rectangle 1919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21" name="Rectangle 1920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22" name="Rectangle 1921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23" name="Rectangle 1922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24" name="Rectangle 1923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25" name="Rectangle 1924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26" name="Rectangle 1925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27" name="Rectangle 1926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28" name="Rectangle 1927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29" name="Rectangle 1928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30" name="Rectangle 1929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31" name="Rectangle 1930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32" name="Rectangle 1931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33" name="Rectangle 1932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34" name="Rectangle 1933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35" name="Rectangle 1934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36" name="Rectangle 1935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37" name="Rectangle 1936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38" name="Rectangle 1937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39" name="Rectangle 1938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40" name="Rectangle 1939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41" name="Rectangle 1940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42" name="Rectangle 1941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43" name="Rectangle 1942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44" name="Rectangle 1943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45" name="Rectangle 1944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46" name="Rectangle 1945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47" name="Rectangle 1946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48" name="Rectangle 1947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49" name="Rectangle 1948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50" name="Rectangle 1949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51" name="Rectangle 1950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52" name="Rectangle 1951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53" name="Rectangle 1952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54" name="Rectangle 1953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55" name="Rectangle 1954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56" name="Rectangle 1955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57" name="Rectangle 1956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58" name="Rectangle 1957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59" name="Rectangle 1958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60" name="Rectangle 1959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61" name="Rectangle 1960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62" name="Rectangle 1961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63" name="Rectangle 1962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64" name="Rectangle 1963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65" name="Rectangle 1964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66" name="Rectangle 1965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67" name="Rectangle 1966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68" name="Rectangle 1967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69" name="Rectangle 1968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70" name="Rectangle 1969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71" name="Rectangle 1970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72" name="Rectangle 1971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73" name="Rectangle 1972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74" name="Rectangle 1973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75" name="Rectangle 1974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76" name="Rectangle 1975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77" name="Rectangle 1976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78" name="Rectangle 1977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79" name="Rectangle 1978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80" name="Rectangle 1979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81" name="Rectangle 1980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82" name="Rectangle 1981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83" name="Rectangle 1982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84" name="Rectangle 1983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85" name="Rectangle 1984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86" name="Rectangle 1985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87" name="Rectangle 1986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88" name="Rectangle 1987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89" name="Rectangle 1988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90" name="Rectangle 1989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91" name="Rectangle 1990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92" name="Rectangle 1991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93" name="Rectangle 1992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94" name="Rectangle 1993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95" name="Rectangle 1994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96" name="Rectangle 1995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97" name="Rectangle 1996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98" name="Rectangle 1997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999" name="Rectangle 1998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00" name="Rectangle 1999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01" name="Rectangle 2000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02" name="Rectangle 2001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03" name="Rectangle 2002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04" name="Rectangle 2003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05" name="Rectangle 2004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06" name="Rectangle 2005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07" name="Rectangle 2006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08" name="Rectangle 2007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09" name="Rectangle 2008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10" name="Rectangle 2009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11" name="Rectangle 2010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12" name="Rectangle 2011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13" name="Rectangle 2012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14" name="Rectangle 2013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15" name="Rectangle 2014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16" name="Rectangle 2015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17" name="Rectangle 2016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18" name="Rectangle 2017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19" name="Rectangle 2018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20" name="Rectangle 2019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21" name="Rectangle 2020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22" name="Rectangle 2021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23" name="Rectangle 2022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24" name="Rectangle 2023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25" name="Rectangle 2024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26" name="Rectangle 2025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27" name="Rectangle 2026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28" name="Rectangle 2027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29" name="Rectangle 2028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30" name="Rectangle 2029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31" name="Rectangle 2030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32" name="Rectangle 2031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33" name="Rectangle 2032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34" name="Rectangle 2033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35" name="Rectangle 2034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36" name="Rectangle 2035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37" name="Rectangle 2036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38" name="Rectangle 2037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39" name="Rectangle 2038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40" name="Rectangle 2039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41" name="Rectangle 2040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42" name="Rectangle 2041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43" name="Rectangle 2042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44" name="Rectangle 2043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45" name="Rectangle 2044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46" name="Rectangle 2045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47" name="Rectangle 2046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48" name="Rectangle 2047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49" name="Rectangle 2048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50" name="Rectangle 2049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51" name="Rectangle 2050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52" name="Rectangle 2051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53" name="Rectangle 2052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54" name="Rectangle 2053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55" name="Rectangle 2054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56" name="Rectangle 2055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57" name="Rectangle 2056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58" name="Rectangle 2057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59" name="Rectangle 2058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60" name="Rectangle 2059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61" name="Rectangle 2060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62" name="Rectangle 2061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63" name="Rectangle 2062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64" name="Rectangle 2063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65" name="Rectangle 2064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2066" name="Rectangle 2065"/>
            <p:cNvSpPr/>
            <p:nvPr/>
          </p:nvSpPr>
          <p:spPr>
            <a:xfrm>
              <a:off x="1816100" y="1857375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067" name="Rectangle 2066"/>
            <p:cNvSpPr/>
            <p:nvPr/>
          </p:nvSpPr>
          <p:spPr>
            <a:xfrm>
              <a:off x="1833563" y="1857375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2068" name="Group 2067"/>
            <p:cNvGrpSpPr/>
            <p:nvPr/>
          </p:nvGrpSpPr>
          <p:grpSpPr>
            <a:xfrm>
              <a:off x="3032077" y="1856434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2069" name="Rectangle 2068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70" name="Rectangle 2069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71" name="Rectangle 2070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72" name="Rectangle 2071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73" name="Rectangle 2072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74" name="Rectangle 2073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75" name="Rectangle 2074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76" name="Rectangle 2075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77" name="Rectangle 2076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78" name="Rectangle 2077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79" name="Rectangle 2078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80" name="Rectangle 2079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81" name="Rectangle 2080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82" name="Rectangle 2081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83" name="Rectangle 2082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84" name="Rectangle 2083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85" name="Rectangle 2084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86" name="Rectangle 2085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87" name="Rectangle 2086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88" name="Rectangle 2087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89" name="Rectangle 2088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90" name="Rectangle 2089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91" name="Rectangle 2090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92" name="Rectangle 2091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93" name="Rectangle 2092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94" name="Rectangle 2093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95" name="Rectangle 2094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96" name="Rectangle 2095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97" name="Rectangle 2096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98" name="Rectangle 2097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99" name="Rectangle 2098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00" name="Rectangle 2099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01" name="Rectangle 2100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02" name="Rectangle 2101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03" name="Rectangle 2102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04" name="Rectangle 2103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05" name="Rectangle 2104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06" name="Rectangle 2105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07" name="Rectangle 2106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08" name="Rectangle 2107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09" name="Rectangle 2108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10" name="Rectangle 2109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11" name="Rectangle 2110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12" name="Rectangle 2111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13" name="Rectangle 2112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14" name="Rectangle 2113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15" name="Rectangle 2114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16" name="Rectangle 2115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17" name="Rectangle 2116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18" name="Rectangle 2117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19" name="Rectangle 2118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20" name="Rectangle 2119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21" name="Rectangle 2120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22" name="Rectangle 2121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23" name="Rectangle 2122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24" name="Rectangle 2123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25" name="Rectangle 2124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26" name="Rectangle 2125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27" name="Rectangle 2126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28" name="Rectangle 2127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29" name="Rectangle 2128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30" name="Rectangle 2129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31" name="Rectangle 2130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32" name="Rectangle 2131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33" name="Rectangle 2132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34" name="Rectangle 2133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35" name="Rectangle 2134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36" name="Rectangle 2135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37" name="Rectangle 2136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38" name="Rectangle 2137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39" name="Rectangle 2138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40" name="Rectangle 2139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41" name="Rectangle 2140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42" name="Rectangle 2141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43" name="Rectangle 2142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44" name="Rectangle 2143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45" name="Rectangle 2144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46" name="Rectangle 2145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47" name="Rectangle 2146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48" name="Rectangle 2147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49" name="Rectangle 2148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50" name="Rectangle 2149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51" name="Rectangle 2150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52" name="Rectangle 2151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53" name="Rectangle 2152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54" name="Rectangle 2153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55" name="Rectangle 2154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56" name="Rectangle 2155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57" name="Rectangle 2156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58" name="Rectangle 2157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59" name="Rectangle 2158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60" name="Rectangle 2159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61" name="Rectangle 2160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62" name="Rectangle 2161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63" name="Rectangle 2162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64" name="Rectangle 2163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65" name="Rectangle 2164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66" name="Rectangle 2165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67" name="Rectangle 2166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68" name="Rectangle 2167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69" name="Rectangle 2168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70" name="Rectangle 2169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71" name="Rectangle 2170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72" name="Rectangle 2171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73" name="Rectangle 2172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74" name="Rectangle 2173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75" name="Rectangle 2174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76" name="Rectangle 2175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77" name="Rectangle 2176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78" name="Rectangle 2177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79" name="Rectangle 2178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80" name="Rectangle 2179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81" name="Rectangle 2180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82" name="Rectangle 2181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83" name="Rectangle 2182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84" name="Rectangle 2183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85" name="Rectangle 2184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86" name="Rectangle 2185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87" name="Rectangle 2186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88" name="Rectangle 2187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89" name="Rectangle 2188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90" name="Rectangle 2189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91" name="Rectangle 2190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92" name="Rectangle 2191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93" name="Rectangle 2192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94" name="Rectangle 2193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95" name="Rectangle 2194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96" name="Rectangle 2195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97" name="Rectangle 2196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98" name="Rectangle 2197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99" name="Rectangle 2198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00" name="Rectangle 2199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01" name="Rectangle 2200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02" name="Rectangle 2201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03" name="Rectangle 2202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04" name="Rectangle 2203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05" name="Rectangle 2204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06" name="Rectangle 2205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07" name="Rectangle 2206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08" name="Rectangle 2207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09" name="Rectangle 2208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10" name="Rectangle 2209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11" name="Rectangle 2210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12" name="Rectangle 2211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13" name="Rectangle 2212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14" name="Rectangle 2213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15" name="Rectangle 2214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16" name="Rectangle 2215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17" name="Rectangle 2216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18" name="Rectangle 2217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19" name="Rectangle 2218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20" name="Rectangle 2219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21" name="Rectangle 2220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22" name="Rectangle 2221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23" name="Rectangle 2222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24" name="Rectangle 2223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25" name="Rectangle 2224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26" name="Rectangle 2225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27" name="Rectangle 2226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28" name="Rectangle 2227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29" name="Rectangle 2228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30" name="Rectangle 2229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31" name="Rectangle 2230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32" name="Rectangle 2231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33" name="Rectangle 2232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34" name="Rectangle 2233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35" name="Rectangle 2234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36" name="Rectangle 2235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37" name="Rectangle 2236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38" name="Rectangle 2237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39" name="Rectangle 2238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40" name="Rectangle 2239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41" name="Rectangle 2240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42" name="Rectangle 2241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43" name="Rectangle 2242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44" name="Rectangle 2243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45" name="Rectangle 2244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46" name="Rectangle 2245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47" name="Rectangle 2246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48" name="Rectangle 2247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49" name="Rectangle 2248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50" name="Rectangle 2249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51" name="Rectangle 2250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52" name="Rectangle 2251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53" name="Rectangle 2252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54" name="Rectangle 2253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55" name="Rectangle 2254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56" name="Rectangle 2255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57" name="Rectangle 2256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58" name="Rectangle 2257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59" name="Rectangle 2258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60" name="Rectangle 2259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61" name="Rectangle 2260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62" name="Rectangle 2261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63" name="Rectangle 2262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64" name="Rectangle 2263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65" name="Rectangle 2264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66" name="Rectangle 2265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67" name="Rectangle 2266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68" name="Rectangle 2267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69" name="Rectangle 2268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70" name="Rectangle 2269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71" name="Rectangle 2270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72" name="Rectangle 2271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73" name="Rectangle 2272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74" name="Rectangle 2273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75" name="Rectangle 2274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76" name="Rectangle 2275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77" name="Rectangle 2276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78" name="Rectangle 2277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79" name="Rectangle 2278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80" name="Rectangle 2279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81" name="Rectangle 2280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82" name="Rectangle 2281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83" name="Rectangle 2282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84" name="Rectangle 2283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85" name="Rectangle 2284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86" name="Rectangle 2285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87" name="Rectangle 2286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88" name="Rectangle 2287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89" name="Rectangle 2288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90" name="Rectangle 2289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91" name="Rectangle 2290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92" name="Rectangle 2291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93" name="Rectangle 2292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94" name="Rectangle 2293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95" name="Rectangle 2294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96" name="Rectangle 2295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97" name="Rectangle 2296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98" name="Rectangle 2297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99" name="Rectangle 2298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00" name="Rectangle 2299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01" name="Rectangle 2300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02" name="Rectangle 2301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03" name="Rectangle 2302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04" name="Rectangle 2303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05" name="Rectangle 2304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06" name="Rectangle 2305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07" name="Rectangle 2306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08" name="Rectangle 2307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09" name="Rectangle 2308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10" name="Rectangle 2309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11" name="Rectangle 2310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12" name="Rectangle 2311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13" name="Rectangle 2312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14" name="Rectangle 2313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15" name="Rectangle 2314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16" name="Rectangle 2315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17" name="Rectangle 2316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18" name="Rectangle 2317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19" name="Rectangle 2318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20" name="Rectangle 2319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21" name="Rectangle 2320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22" name="Rectangle 2321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23" name="Rectangle 2322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24" name="Rectangle 2323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2325" name="Rectangle 2324"/>
            <p:cNvSpPr/>
            <p:nvPr/>
          </p:nvSpPr>
          <p:spPr>
            <a:xfrm>
              <a:off x="3019425" y="1858963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326" name="Rectangle 2325"/>
            <p:cNvSpPr/>
            <p:nvPr/>
          </p:nvSpPr>
          <p:spPr>
            <a:xfrm>
              <a:off x="3035300" y="1858963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2327" name="Group 2326"/>
            <p:cNvGrpSpPr/>
            <p:nvPr/>
          </p:nvGrpSpPr>
          <p:grpSpPr>
            <a:xfrm>
              <a:off x="4285900" y="1854692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2328" name="Rectangle 2327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29" name="Rectangle 2328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30" name="Rectangle 2329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31" name="Rectangle 2330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32" name="Rectangle 2331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33" name="Rectangle 2332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34" name="Rectangle 2333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35" name="Rectangle 2334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36" name="Rectangle 2335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37" name="Rectangle 2336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38" name="Rectangle 2337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39" name="Rectangle 2338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40" name="Rectangle 2339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41" name="Rectangle 2340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42" name="Rectangle 2341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43" name="Rectangle 2342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44" name="Rectangle 2343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45" name="Rectangle 2344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46" name="Rectangle 2345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47" name="Rectangle 2346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48" name="Rectangle 2347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49" name="Rectangle 2348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50" name="Rectangle 2349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51" name="Rectangle 2350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52" name="Rectangle 2351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53" name="Rectangle 2352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54" name="Rectangle 2353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55" name="Rectangle 2354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56" name="Rectangle 2355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57" name="Rectangle 2356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58" name="Rectangle 2357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59" name="Rectangle 2358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60" name="Rectangle 2359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61" name="Rectangle 2360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62" name="Rectangle 2361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63" name="Rectangle 2362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64" name="Rectangle 2363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65" name="Rectangle 2364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66" name="Rectangle 2365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67" name="Rectangle 2366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68" name="Rectangle 2367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69" name="Rectangle 2368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70" name="Rectangle 2369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71" name="Rectangle 2370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72" name="Rectangle 2371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73" name="Rectangle 2372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74" name="Rectangle 2373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75" name="Rectangle 2374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76" name="Rectangle 2375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77" name="Rectangle 2376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78" name="Rectangle 2377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79" name="Rectangle 2378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80" name="Rectangle 2379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81" name="Rectangle 2380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82" name="Rectangle 2381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83" name="Rectangle 2382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84" name="Rectangle 2383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85" name="Rectangle 2384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86" name="Rectangle 2385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87" name="Rectangle 2386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88" name="Rectangle 2387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89" name="Rectangle 2388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90" name="Rectangle 2389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91" name="Rectangle 2390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92" name="Rectangle 2391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93" name="Rectangle 2392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94" name="Rectangle 2393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95" name="Rectangle 2394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96" name="Rectangle 2395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97" name="Rectangle 2396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98" name="Rectangle 2397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99" name="Rectangle 2398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00" name="Rectangle 2399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01" name="Rectangle 2400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02" name="Rectangle 2401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03" name="Rectangle 2402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04" name="Rectangle 2403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05" name="Rectangle 2404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06" name="Rectangle 2405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07" name="Rectangle 2406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08" name="Rectangle 2407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09" name="Rectangle 2408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10" name="Rectangle 2409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11" name="Rectangle 2410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12" name="Rectangle 2411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13" name="Rectangle 2412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14" name="Rectangle 2413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15" name="Rectangle 2414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16" name="Rectangle 2415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17" name="Rectangle 2416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18" name="Rectangle 2417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19" name="Rectangle 2418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20" name="Rectangle 2419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21" name="Rectangle 2420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22" name="Rectangle 2421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23" name="Rectangle 2422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24" name="Rectangle 2423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25" name="Rectangle 2424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26" name="Rectangle 2425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27" name="Rectangle 2426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28" name="Rectangle 2427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29" name="Rectangle 2428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30" name="Rectangle 2429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31" name="Rectangle 2430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32" name="Rectangle 2431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33" name="Rectangle 2432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34" name="Rectangle 2433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35" name="Rectangle 2434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36" name="Rectangle 2435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37" name="Rectangle 2436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38" name="Rectangle 2437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39" name="Rectangle 2438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40" name="Rectangle 2439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41" name="Rectangle 2440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42" name="Rectangle 2441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43" name="Rectangle 2442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44" name="Rectangle 2443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45" name="Rectangle 2444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46" name="Rectangle 2445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47" name="Rectangle 2446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48" name="Rectangle 2447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49" name="Rectangle 2448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50" name="Rectangle 2449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51" name="Rectangle 2450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52" name="Rectangle 2451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53" name="Rectangle 2452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54" name="Rectangle 2453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55" name="Rectangle 2454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56" name="Rectangle 2455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57" name="Rectangle 2456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58" name="Rectangle 2457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59" name="Rectangle 2458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60" name="Rectangle 2459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61" name="Rectangle 2460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62" name="Rectangle 2461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63" name="Rectangle 2462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64" name="Rectangle 2463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65" name="Rectangle 2464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66" name="Rectangle 2465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67" name="Rectangle 2466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68" name="Rectangle 2467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69" name="Rectangle 2468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70" name="Rectangle 2469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71" name="Rectangle 2470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72" name="Rectangle 2471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73" name="Rectangle 2472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74" name="Rectangle 2473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75" name="Rectangle 2474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76" name="Rectangle 2475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77" name="Rectangle 2476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78" name="Rectangle 2477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79" name="Rectangle 2478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80" name="Rectangle 2479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81" name="Rectangle 2480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82" name="Rectangle 2481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83" name="Rectangle 2482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84" name="Rectangle 2483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85" name="Rectangle 2484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86" name="Rectangle 2485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87" name="Rectangle 2486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88" name="Rectangle 2487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89" name="Rectangle 2488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90" name="Rectangle 2489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91" name="Rectangle 2490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92" name="Rectangle 2491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93" name="Rectangle 2492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94" name="Rectangle 2493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95" name="Rectangle 2494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96" name="Rectangle 2495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97" name="Rectangle 2496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98" name="Rectangle 2497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99" name="Rectangle 2498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00" name="Rectangle 2499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01" name="Rectangle 2500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02" name="Rectangle 2501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03" name="Rectangle 2502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04" name="Rectangle 2503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05" name="Rectangle 2504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06" name="Rectangle 2505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07" name="Rectangle 2506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08" name="Rectangle 2507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09" name="Rectangle 2508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10" name="Rectangle 2509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11" name="Rectangle 2510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12" name="Rectangle 2511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13" name="Rectangle 2512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14" name="Rectangle 2513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15" name="Rectangle 2514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16" name="Rectangle 2515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17" name="Rectangle 2516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18" name="Rectangle 2517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19" name="Rectangle 2518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20" name="Rectangle 2519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21" name="Rectangle 2520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22" name="Rectangle 2521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23" name="Rectangle 2522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24" name="Rectangle 2523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25" name="Rectangle 2524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26" name="Rectangle 2525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27" name="Rectangle 2526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28" name="Rectangle 2527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29" name="Rectangle 2528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0" name="Rectangle 2529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1" name="Rectangle 2530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2" name="Rectangle 2531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3" name="Rectangle 2532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4" name="Rectangle 2533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5" name="Rectangle 2534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6" name="Rectangle 2535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7" name="Rectangle 2536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8" name="Rectangle 2537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9" name="Rectangle 2538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0" name="Rectangle 2539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1" name="Rectangle 2540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2" name="Rectangle 2541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3" name="Rectangle 2542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4" name="Rectangle 2543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5" name="Rectangle 2544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6" name="Rectangle 2545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7" name="Rectangle 2546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8" name="Rectangle 2547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9" name="Rectangle 2548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0" name="Rectangle 2549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1" name="Rectangle 2550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2" name="Rectangle 2551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3" name="Rectangle 2552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4" name="Rectangle 2553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5" name="Rectangle 2554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6" name="Rectangle 2555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7" name="Rectangle 2556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8" name="Rectangle 2557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9" name="Rectangle 2558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0" name="Rectangle 2559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1" name="Rectangle 2560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2" name="Rectangle 2561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3" name="Rectangle 2562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4" name="Rectangle 2563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5" name="Rectangle 2564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6" name="Rectangle 2565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7" name="Rectangle 2566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8" name="Rectangle 2567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9" name="Rectangle 2568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0" name="Rectangle 2569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1" name="Rectangle 2570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2" name="Rectangle 2571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3" name="Rectangle 2572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4" name="Rectangle 2573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5" name="Rectangle 2574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6" name="Rectangle 2575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7" name="Rectangle 2576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8" name="Rectangle 2577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9" name="Rectangle 2578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80" name="Rectangle 2579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81" name="Rectangle 2580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82" name="Rectangle 2581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83" name="Rectangle 2582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2584" name="Rectangle 2583"/>
            <p:cNvSpPr/>
            <p:nvPr/>
          </p:nvSpPr>
          <p:spPr>
            <a:xfrm>
              <a:off x="4273550" y="1857375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585" name="Rectangle 2584"/>
            <p:cNvSpPr/>
            <p:nvPr/>
          </p:nvSpPr>
          <p:spPr>
            <a:xfrm>
              <a:off x="4289425" y="1857375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2586" name="Group 2585"/>
            <p:cNvGrpSpPr/>
            <p:nvPr/>
          </p:nvGrpSpPr>
          <p:grpSpPr>
            <a:xfrm>
              <a:off x="5505100" y="1856434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2587" name="Rectangle 2586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88" name="Rectangle 2587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89" name="Rectangle 2588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90" name="Rectangle 2589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91" name="Rectangle 2590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92" name="Rectangle 2591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93" name="Rectangle 2592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94" name="Rectangle 2593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95" name="Rectangle 2594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96" name="Rectangle 2595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97" name="Rectangle 2596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98" name="Rectangle 2597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99" name="Rectangle 2598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0" name="Rectangle 2599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1" name="Rectangle 2600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2" name="Rectangle 2601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3" name="Rectangle 2602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4" name="Rectangle 2603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5" name="Rectangle 2604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6" name="Rectangle 2605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7" name="Rectangle 2606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8" name="Rectangle 2607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9" name="Rectangle 2608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0" name="Rectangle 2609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1" name="Rectangle 2610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2" name="Rectangle 2611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3" name="Rectangle 2612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4" name="Rectangle 2613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5" name="Rectangle 2614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6" name="Rectangle 2615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7" name="Rectangle 2616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8" name="Rectangle 2617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9" name="Rectangle 2618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0" name="Rectangle 2619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1" name="Rectangle 2620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2" name="Rectangle 2621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3" name="Rectangle 2622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4" name="Rectangle 2623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5" name="Rectangle 2624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6" name="Rectangle 2625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7" name="Rectangle 2626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8" name="Rectangle 2627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9" name="Rectangle 2628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0" name="Rectangle 2629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1" name="Rectangle 2630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2" name="Rectangle 2631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3" name="Rectangle 2632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4" name="Rectangle 2633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5" name="Rectangle 2634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6" name="Rectangle 2635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7" name="Rectangle 2636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8" name="Rectangle 2637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9" name="Rectangle 2638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0" name="Rectangle 2639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1" name="Rectangle 2640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2" name="Rectangle 2641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3" name="Rectangle 2642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4" name="Rectangle 2643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5" name="Rectangle 2644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6" name="Rectangle 2645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7" name="Rectangle 2646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8" name="Rectangle 2647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9" name="Rectangle 2648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0" name="Rectangle 2649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1" name="Rectangle 2650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2" name="Rectangle 2651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3" name="Rectangle 2652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4" name="Rectangle 2653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5" name="Rectangle 2654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6" name="Rectangle 2655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7" name="Rectangle 2656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8" name="Rectangle 2657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9" name="Rectangle 2658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0" name="Rectangle 2659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1" name="Rectangle 2660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2" name="Rectangle 2661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3" name="Rectangle 2662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4" name="Rectangle 2663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5" name="Rectangle 2664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6" name="Rectangle 2665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7" name="Rectangle 2666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8" name="Rectangle 2667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9" name="Rectangle 2668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0" name="Rectangle 2669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1" name="Rectangle 2670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2" name="Rectangle 2671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3" name="Rectangle 2672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4" name="Rectangle 2673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5" name="Rectangle 2674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6" name="Rectangle 2675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7" name="Rectangle 2676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8" name="Rectangle 2677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9" name="Rectangle 2678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0" name="Rectangle 2679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1" name="Rectangle 2680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2" name="Rectangle 2681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3" name="Rectangle 2682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4" name="Rectangle 2683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5" name="Rectangle 2684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6" name="Rectangle 2685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7" name="Rectangle 2686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8" name="Rectangle 2687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9" name="Rectangle 2688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0" name="Rectangle 2689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1" name="Rectangle 2690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2" name="Rectangle 2691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3" name="Rectangle 2692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4" name="Rectangle 2693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5" name="Rectangle 2694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6" name="Rectangle 2695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7" name="Rectangle 2696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8" name="Rectangle 2697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9" name="Rectangle 2698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0" name="Rectangle 2699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1" name="Rectangle 2700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2" name="Rectangle 2701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3" name="Rectangle 2702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4" name="Rectangle 2703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5" name="Rectangle 2704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6" name="Rectangle 2705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7" name="Rectangle 2706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8" name="Rectangle 2707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9" name="Rectangle 2708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0" name="Rectangle 2709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1" name="Rectangle 2710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2" name="Rectangle 2711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3" name="Rectangle 2712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4" name="Rectangle 2713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5" name="Rectangle 2714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6" name="Rectangle 2715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7" name="Rectangle 2716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8" name="Rectangle 2717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9" name="Rectangle 2718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0" name="Rectangle 2719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1" name="Rectangle 2720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2" name="Rectangle 2721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3" name="Rectangle 2722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4" name="Rectangle 2723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5" name="Rectangle 2724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6" name="Rectangle 2725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7" name="Rectangle 2726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8" name="Rectangle 2727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9" name="Rectangle 2728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0" name="Rectangle 2729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1" name="Rectangle 2730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2" name="Rectangle 2731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3" name="Rectangle 2732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4" name="Rectangle 2733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5" name="Rectangle 2734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6" name="Rectangle 2735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7" name="Rectangle 2736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8" name="Rectangle 2737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9" name="Rectangle 2738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40" name="Rectangle 2739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41" name="Rectangle 2740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42" name="Rectangle 2741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43" name="Rectangle 2742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44" name="Rectangle 2743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45" name="Rectangle 2744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46" name="Rectangle 2745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47" name="Rectangle 2746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48" name="Rectangle 2747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49" name="Rectangle 2748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0" name="Rectangle 2749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1" name="Rectangle 2750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2" name="Rectangle 2751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3" name="Rectangle 2752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4" name="Rectangle 2753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5" name="Rectangle 2754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6" name="Rectangle 2755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7" name="Rectangle 2756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8" name="Rectangle 2757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9" name="Rectangle 2758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0" name="Rectangle 2759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1" name="Rectangle 2760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2" name="Rectangle 2761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3" name="Rectangle 2762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4" name="Rectangle 2763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5" name="Rectangle 2764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6" name="Rectangle 2765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7" name="Rectangle 2766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8" name="Rectangle 2767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9" name="Rectangle 2768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0" name="Rectangle 2769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1" name="Rectangle 2770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2" name="Rectangle 2771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3" name="Rectangle 2772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4" name="Rectangle 2773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5" name="Rectangle 2774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6" name="Rectangle 2775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7" name="Rectangle 2776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8" name="Rectangle 2777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9" name="Rectangle 2778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0" name="Rectangle 2779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1" name="Rectangle 2780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2" name="Rectangle 2781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3" name="Rectangle 2782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4" name="Rectangle 2783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5" name="Rectangle 2784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6" name="Rectangle 2785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7" name="Rectangle 2786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8" name="Rectangle 2787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9" name="Rectangle 2788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0" name="Rectangle 2789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1" name="Rectangle 2790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2" name="Rectangle 2791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3" name="Rectangle 2792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4" name="Rectangle 2793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5" name="Rectangle 2794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6" name="Rectangle 2795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7" name="Rectangle 2796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8" name="Rectangle 2797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9" name="Rectangle 2798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0" name="Rectangle 2799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1" name="Rectangle 2800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2" name="Rectangle 2801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3" name="Rectangle 2802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4" name="Rectangle 2803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5" name="Rectangle 2804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6" name="Rectangle 2805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7" name="Rectangle 2806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8" name="Rectangle 2807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9" name="Rectangle 2808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0" name="Rectangle 2809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1" name="Rectangle 2810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2" name="Rectangle 2811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3" name="Rectangle 2812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4" name="Rectangle 2813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5" name="Rectangle 2814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6" name="Rectangle 2815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7" name="Rectangle 2816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8" name="Rectangle 2817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9" name="Rectangle 2818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0" name="Rectangle 2819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1" name="Rectangle 2820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2" name="Rectangle 2821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3" name="Rectangle 2822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4" name="Rectangle 2823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5" name="Rectangle 2824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6" name="Rectangle 2825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7" name="Rectangle 2826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8" name="Rectangle 2827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9" name="Rectangle 2828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0" name="Rectangle 2829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1" name="Rectangle 2830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2" name="Rectangle 2831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3" name="Rectangle 2832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4" name="Rectangle 2833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5" name="Rectangle 2834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6" name="Rectangle 2835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7" name="Rectangle 2836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8" name="Rectangle 2837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9" name="Rectangle 2838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40" name="Rectangle 2839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41" name="Rectangle 2840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42" name="Rectangle 2841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2843" name="Rectangle 2842"/>
            <p:cNvSpPr/>
            <p:nvPr/>
          </p:nvSpPr>
          <p:spPr>
            <a:xfrm>
              <a:off x="5492750" y="1858963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844" name="Rectangle 2843"/>
            <p:cNvSpPr/>
            <p:nvPr/>
          </p:nvSpPr>
          <p:spPr>
            <a:xfrm>
              <a:off x="5508625" y="1858963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2845" name="Group 2844"/>
            <p:cNvGrpSpPr/>
            <p:nvPr/>
          </p:nvGrpSpPr>
          <p:grpSpPr>
            <a:xfrm>
              <a:off x="6701620" y="1856434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2846" name="Rectangle 2845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47" name="Rectangle 2846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48" name="Rectangle 2847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49" name="Rectangle 2848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0" name="Rectangle 2849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1" name="Rectangle 2850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2" name="Rectangle 2851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3" name="Rectangle 2852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4" name="Rectangle 2853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5" name="Rectangle 2854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6" name="Rectangle 2855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7" name="Rectangle 2856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8" name="Rectangle 2857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9" name="Rectangle 2858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0" name="Rectangle 2859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1" name="Rectangle 2860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2" name="Rectangle 2861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3" name="Rectangle 2862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4" name="Rectangle 2863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5" name="Rectangle 2864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6" name="Rectangle 2865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7" name="Rectangle 2866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8" name="Rectangle 2867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9" name="Rectangle 2868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0" name="Rectangle 2869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1" name="Rectangle 2870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2" name="Rectangle 2871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3" name="Rectangle 2872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4" name="Rectangle 2873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5" name="Rectangle 2874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6" name="Rectangle 2875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7" name="Rectangle 2876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8" name="Rectangle 2877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9" name="Rectangle 2878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0" name="Rectangle 2879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1" name="Rectangle 2880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2" name="Rectangle 2881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3" name="Rectangle 2882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4" name="Rectangle 2883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5" name="Rectangle 2884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6" name="Rectangle 2885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7" name="Rectangle 2886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8" name="Rectangle 2887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9" name="Rectangle 2888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90" name="Rectangle 2889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91" name="Rectangle 2890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92" name="Rectangle 2891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93" name="Rectangle 2892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94" name="Rectangle 2893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95" name="Rectangle 2894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96" name="Rectangle 2895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97" name="Rectangle 2896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98" name="Rectangle 2897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99" name="Rectangle 2898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0" name="Rectangle 2899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1" name="Rectangle 2900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2" name="Rectangle 2901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3" name="Rectangle 2902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4" name="Rectangle 2903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5" name="Rectangle 2904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6" name="Rectangle 2905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7" name="Rectangle 2906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8" name="Rectangle 2907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9" name="Rectangle 2908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0" name="Rectangle 2909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1" name="Rectangle 2910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2" name="Rectangle 2911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3" name="Rectangle 2912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4" name="Rectangle 2913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5" name="Rectangle 2914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6" name="Rectangle 2915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7" name="Rectangle 2916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8" name="Rectangle 2917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9" name="Rectangle 2918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0" name="Rectangle 2919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1" name="Rectangle 2920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2" name="Rectangle 2921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3" name="Rectangle 2922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4" name="Rectangle 2923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5" name="Rectangle 2924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6" name="Rectangle 2925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7" name="Rectangle 2926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8" name="Rectangle 2927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9" name="Rectangle 2928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0" name="Rectangle 2929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1" name="Rectangle 2930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2" name="Rectangle 2931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3" name="Rectangle 2932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4" name="Rectangle 2933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5" name="Rectangle 2934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6" name="Rectangle 2935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7" name="Rectangle 2936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8" name="Rectangle 2937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9" name="Rectangle 2938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0" name="Rectangle 2939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1" name="Rectangle 2940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2" name="Rectangle 2941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3" name="Rectangle 2942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4" name="Rectangle 2943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5" name="Rectangle 2944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6" name="Rectangle 2945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7" name="Rectangle 2946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8" name="Rectangle 2947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9" name="Rectangle 2948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0" name="Rectangle 2949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1" name="Rectangle 2950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2" name="Rectangle 2951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3" name="Rectangle 2952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4" name="Rectangle 2953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5" name="Rectangle 2954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6" name="Rectangle 2955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7" name="Rectangle 2956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8" name="Rectangle 2957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9" name="Rectangle 2958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0" name="Rectangle 2959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1" name="Rectangle 2960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2" name="Rectangle 2961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3" name="Rectangle 2962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4" name="Rectangle 2963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5" name="Rectangle 2964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6" name="Rectangle 2965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7" name="Rectangle 2966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8" name="Rectangle 2967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9" name="Rectangle 2968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0" name="Rectangle 2969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1" name="Rectangle 2970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2" name="Rectangle 2971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3" name="Rectangle 2972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4" name="Rectangle 2973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5" name="Rectangle 2974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6" name="Rectangle 2975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7" name="Rectangle 2976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8" name="Rectangle 2977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9" name="Rectangle 2978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0" name="Rectangle 2979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1" name="Rectangle 2980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2" name="Rectangle 2981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3" name="Rectangle 2982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4" name="Rectangle 2983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5" name="Rectangle 2984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6" name="Rectangle 2985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7" name="Rectangle 2986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8" name="Rectangle 2987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9" name="Rectangle 2988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0" name="Rectangle 2989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1" name="Rectangle 2990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2" name="Rectangle 2991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3" name="Rectangle 2992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4" name="Rectangle 2993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5" name="Rectangle 2994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6" name="Rectangle 2995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7" name="Rectangle 2996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8" name="Rectangle 2997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9" name="Rectangle 2998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0" name="Rectangle 2999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1" name="Rectangle 3000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2" name="Rectangle 3001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3" name="Rectangle 3002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4" name="Rectangle 3003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5" name="Rectangle 3004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6" name="Rectangle 3005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7" name="Rectangle 3006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8" name="Rectangle 3007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9" name="Rectangle 3008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0" name="Rectangle 3009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1" name="Rectangle 3010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2" name="Rectangle 3011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3" name="Rectangle 3012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4" name="Rectangle 3013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5" name="Rectangle 3014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6" name="Rectangle 3015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7" name="Rectangle 3016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8" name="Rectangle 3017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9" name="Rectangle 3018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0" name="Rectangle 3019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1" name="Rectangle 3020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2" name="Rectangle 3021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3" name="Rectangle 3022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4" name="Rectangle 3023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5" name="Rectangle 3024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6" name="Rectangle 3025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7" name="Rectangle 3026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8" name="Rectangle 3027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9" name="Rectangle 3028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0" name="Rectangle 3029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1" name="Rectangle 3030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2" name="Rectangle 3031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3" name="Rectangle 3032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4" name="Rectangle 3033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5" name="Rectangle 3034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6" name="Rectangle 3035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7" name="Rectangle 3036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8" name="Rectangle 3037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9" name="Rectangle 3038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40" name="Rectangle 3039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41" name="Rectangle 3040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42" name="Rectangle 3041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43" name="Rectangle 3042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44" name="Rectangle 3043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45" name="Rectangle 3044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46" name="Rectangle 3045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47" name="Rectangle 3046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48" name="Rectangle 3047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49" name="Rectangle 3048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0" name="Rectangle 3049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1" name="Rectangle 3050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2" name="Rectangle 3051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3" name="Rectangle 3052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4" name="Rectangle 3053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5" name="Rectangle 3054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6" name="Rectangle 3055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7" name="Rectangle 3056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8" name="Rectangle 3057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9" name="Rectangle 3058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0" name="Rectangle 3059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1" name="Rectangle 3060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2" name="Rectangle 3061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3" name="Rectangle 3062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4" name="Rectangle 3063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5" name="Rectangle 3064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6" name="Rectangle 3065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7" name="Rectangle 3066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8" name="Rectangle 3067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9" name="Rectangle 3068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70" name="Rectangle 3069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71" name="Rectangle 3070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72" name="Rectangle 3071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73" name="Rectangle 3072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74" name="Rectangle 3073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" name="Rectangle 3074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" name="Rectangle 3075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77" name="Rectangle 3076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78" name="Rectangle 3077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79" name="Rectangle 3078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0" name="Rectangle 3079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1" name="Rectangle 3080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2" name="Rectangle 3081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3" name="Rectangle 3082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4" name="Rectangle 3083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5" name="Rectangle 3084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6" name="Rectangle 3085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7" name="Rectangle 3086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8" name="Rectangle 3087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9" name="Rectangle 3088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0" name="Rectangle 3089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1" name="Rectangle 3090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2" name="Rectangle 3091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3" name="Rectangle 3092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4" name="Rectangle 3093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5" name="Rectangle 3094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6" name="Rectangle 3095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7" name="Rectangle 3096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8" name="Rectangle 3097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9" name="Rectangle 3098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00" name="Rectangle 3099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01" name="Rectangle 3100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3102" name="Rectangle 3101"/>
            <p:cNvSpPr/>
            <p:nvPr/>
          </p:nvSpPr>
          <p:spPr>
            <a:xfrm>
              <a:off x="6689725" y="1858963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103" name="Rectangle 3102"/>
            <p:cNvSpPr/>
            <p:nvPr/>
          </p:nvSpPr>
          <p:spPr>
            <a:xfrm>
              <a:off x="6705600" y="1858963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5691" name="Group 5690"/>
            <p:cNvGrpSpPr/>
            <p:nvPr/>
          </p:nvGrpSpPr>
          <p:grpSpPr>
            <a:xfrm>
              <a:off x="1819768" y="3084031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5692" name="Rectangle 5691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93" name="Rectangle 5692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94" name="Rectangle 5693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95" name="Rectangle 5694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96" name="Rectangle 5695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97" name="Rectangle 5696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98" name="Rectangle 5697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99" name="Rectangle 5698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0" name="Rectangle 5699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1" name="Rectangle 5700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2" name="Rectangle 5701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3" name="Rectangle 5702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4" name="Rectangle 5703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5" name="Rectangle 5704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6" name="Rectangle 5705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7" name="Rectangle 5706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8" name="Rectangle 5707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9" name="Rectangle 5708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0" name="Rectangle 5709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1" name="Rectangle 5710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2" name="Rectangle 5711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3" name="Rectangle 5712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4" name="Rectangle 5713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5" name="Rectangle 5714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6" name="Rectangle 5715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7" name="Rectangle 5716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8" name="Rectangle 5717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9" name="Rectangle 5718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0" name="Rectangle 5719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1" name="Rectangle 5720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2" name="Rectangle 5721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3" name="Rectangle 5722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4" name="Rectangle 5723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5" name="Rectangle 5724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6" name="Rectangle 5725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7" name="Rectangle 5726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8" name="Rectangle 5727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9" name="Rectangle 5728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0" name="Rectangle 5729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1" name="Rectangle 5730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2" name="Rectangle 5731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3" name="Rectangle 5732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4" name="Rectangle 5733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5" name="Rectangle 5734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6" name="Rectangle 5735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7" name="Rectangle 5736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8" name="Rectangle 5737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9" name="Rectangle 5738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0" name="Rectangle 5739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1" name="Rectangle 5740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2" name="Rectangle 5741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3" name="Rectangle 5742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4" name="Rectangle 5743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5" name="Rectangle 5744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6" name="Rectangle 5745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7" name="Rectangle 5746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8" name="Rectangle 5747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9" name="Rectangle 5748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0" name="Rectangle 5749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1" name="Rectangle 5750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2" name="Rectangle 5751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3" name="Rectangle 5752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4" name="Rectangle 5753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5" name="Rectangle 5754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6" name="Rectangle 5755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7" name="Rectangle 5756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8" name="Rectangle 5757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9" name="Rectangle 5758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0" name="Rectangle 5759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1" name="Rectangle 5760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2" name="Rectangle 5761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3" name="Rectangle 5762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4" name="Rectangle 5763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5" name="Rectangle 5764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6" name="Rectangle 5765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7" name="Rectangle 5766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8" name="Rectangle 5767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9" name="Rectangle 5768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0" name="Rectangle 5769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1" name="Rectangle 5770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2" name="Rectangle 5771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3" name="Rectangle 5772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4" name="Rectangle 5773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5" name="Rectangle 5774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6" name="Rectangle 5775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7" name="Rectangle 5776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8" name="Rectangle 5777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9" name="Rectangle 5778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80" name="Rectangle 5779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81" name="Rectangle 5780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82" name="Rectangle 5781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83" name="Rectangle 5782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84" name="Rectangle 5783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85" name="Rectangle 5784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86" name="Rectangle 5785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87" name="Rectangle 5786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88" name="Rectangle 5787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89" name="Rectangle 5788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0" name="Rectangle 5789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1" name="Rectangle 5790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2" name="Rectangle 5791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3" name="Rectangle 5792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4" name="Rectangle 5793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5" name="Rectangle 5794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6" name="Rectangle 5795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7" name="Rectangle 5796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8" name="Rectangle 5797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9" name="Rectangle 5798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0" name="Rectangle 5799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1" name="Rectangle 5800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2" name="Rectangle 5801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3" name="Rectangle 5802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4" name="Rectangle 5803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5" name="Rectangle 5804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6" name="Rectangle 5805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7" name="Rectangle 5806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8" name="Rectangle 5807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9" name="Rectangle 5808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0" name="Rectangle 5809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1" name="Rectangle 5810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2" name="Rectangle 5811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3" name="Rectangle 5812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4" name="Rectangle 5813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5" name="Rectangle 5814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6" name="Rectangle 5815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7" name="Rectangle 5816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8" name="Rectangle 5817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9" name="Rectangle 5818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0" name="Rectangle 5819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1" name="Rectangle 5820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2" name="Rectangle 5821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3" name="Rectangle 5822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4" name="Rectangle 5823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5" name="Rectangle 5824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6" name="Rectangle 5825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7" name="Rectangle 5826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8" name="Rectangle 5827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9" name="Rectangle 5828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0" name="Rectangle 5829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1" name="Rectangle 5830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2" name="Rectangle 5831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3" name="Rectangle 5832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4" name="Rectangle 5833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5" name="Rectangle 5834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6" name="Rectangle 5835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7" name="Rectangle 5836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8" name="Rectangle 5837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9" name="Rectangle 5838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0" name="Rectangle 5839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1" name="Rectangle 5840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2" name="Rectangle 5841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3" name="Rectangle 5842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4" name="Rectangle 5843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5" name="Rectangle 5844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6" name="Rectangle 5845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7" name="Rectangle 5846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8" name="Rectangle 5847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9" name="Rectangle 5848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0" name="Rectangle 5849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1" name="Rectangle 5850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2" name="Rectangle 5851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3" name="Rectangle 5852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4" name="Rectangle 5853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5" name="Rectangle 5854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6" name="Rectangle 5855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7" name="Rectangle 5856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8" name="Rectangle 5857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9" name="Rectangle 5858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0" name="Rectangle 5859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1" name="Rectangle 5860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2" name="Rectangle 5861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3" name="Rectangle 5862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4" name="Rectangle 5863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5" name="Rectangle 5864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6" name="Rectangle 5865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7" name="Rectangle 5866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8" name="Rectangle 5867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9" name="Rectangle 5868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0" name="Rectangle 5869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1" name="Rectangle 5870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2" name="Rectangle 5871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3" name="Rectangle 5872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4" name="Rectangle 5873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5" name="Rectangle 5874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6" name="Rectangle 5875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7" name="Rectangle 5876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8" name="Rectangle 5877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9" name="Rectangle 5878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0" name="Rectangle 5879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1" name="Rectangle 5880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2" name="Rectangle 5881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3" name="Rectangle 5882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4" name="Rectangle 5883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5" name="Rectangle 5884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6" name="Rectangle 5885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7" name="Rectangle 5886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8" name="Rectangle 5887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9" name="Rectangle 5888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0" name="Rectangle 5889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1" name="Rectangle 5890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2" name="Rectangle 5891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3" name="Rectangle 5892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4" name="Rectangle 5893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5" name="Rectangle 5894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6" name="Rectangle 5895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7" name="Rectangle 5896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8" name="Rectangle 5897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9" name="Rectangle 5898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0" name="Rectangle 5899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1" name="Rectangle 5900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2" name="Rectangle 5901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3" name="Rectangle 5902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4" name="Rectangle 5903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5" name="Rectangle 5904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6" name="Rectangle 5905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7" name="Rectangle 5906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8" name="Rectangle 5907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9" name="Rectangle 5908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0" name="Rectangle 5909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1" name="Rectangle 5910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2" name="Rectangle 5911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3" name="Rectangle 5912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4" name="Rectangle 5913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5" name="Rectangle 5914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6" name="Rectangle 5915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7" name="Rectangle 5916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8" name="Rectangle 5917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9" name="Rectangle 5918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0" name="Rectangle 5919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1" name="Rectangle 5920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2" name="Rectangle 5921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3" name="Rectangle 5922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4" name="Rectangle 5923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5" name="Rectangle 5924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6" name="Rectangle 5925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7" name="Rectangle 5926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8" name="Rectangle 5927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9" name="Rectangle 5928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30" name="Rectangle 5929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31" name="Rectangle 5930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32" name="Rectangle 5931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33" name="Rectangle 5932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34" name="Rectangle 5933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35" name="Rectangle 5934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36" name="Rectangle 5935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37" name="Rectangle 5936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38" name="Rectangle 5937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39" name="Rectangle 5938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40" name="Rectangle 5939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41" name="Rectangle 5940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42" name="Rectangle 5941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43" name="Rectangle 5942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44" name="Rectangle 5943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45" name="Rectangle 5944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46" name="Rectangle 5945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47" name="Rectangle 5946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5948" name="Group 5947"/>
            <p:cNvGrpSpPr/>
            <p:nvPr/>
          </p:nvGrpSpPr>
          <p:grpSpPr>
            <a:xfrm>
              <a:off x="3039536" y="3086741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5949" name="Rectangle 5948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0" name="Rectangle 5949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1" name="Rectangle 5950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2" name="Rectangle 5951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3" name="Rectangle 5952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4" name="Rectangle 5953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5" name="Rectangle 5954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6" name="Rectangle 5955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7" name="Rectangle 5956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8" name="Rectangle 5957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9" name="Rectangle 5958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0" name="Rectangle 5959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1" name="Rectangle 5960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2" name="Rectangle 5961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3" name="Rectangle 5962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4" name="Rectangle 5963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5" name="Rectangle 5964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6" name="Rectangle 5965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7" name="Rectangle 5966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8" name="Rectangle 5967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9" name="Rectangle 5968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0" name="Rectangle 5969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1" name="Rectangle 5970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2" name="Rectangle 5971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3" name="Rectangle 5972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4" name="Rectangle 5973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5" name="Rectangle 5974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6" name="Rectangle 5975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7" name="Rectangle 5976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8" name="Rectangle 5977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9" name="Rectangle 5978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0" name="Rectangle 5979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1" name="Rectangle 5980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2" name="Rectangle 5981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3" name="Rectangle 5982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4" name="Rectangle 5983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5" name="Rectangle 5984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6" name="Rectangle 5985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7" name="Rectangle 5986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8" name="Rectangle 5987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9" name="Rectangle 5988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0" name="Rectangle 5989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1" name="Rectangle 5990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2" name="Rectangle 5991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3" name="Rectangle 5992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4" name="Rectangle 5993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5" name="Rectangle 5994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6" name="Rectangle 5995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7" name="Rectangle 5996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8" name="Rectangle 5997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9" name="Rectangle 5998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0" name="Rectangle 5999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1" name="Rectangle 6000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2" name="Rectangle 6001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3" name="Rectangle 6002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4" name="Rectangle 6003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5" name="Rectangle 6004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6" name="Rectangle 6005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7" name="Rectangle 6006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8" name="Rectangle 6007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9" name="Rectangle 6008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0" name="Rectangle 6009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1" name="Rectangle 6010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2" name="Rectangle 6011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3" name="Rectangle 6012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4" name="Rectangle 6013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5" name="Rectangle 6014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6" name="Rectangle 6015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7" name="Rectangle 6016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8" name="Rectangle 6017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9" name="Rectangle 6018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0" name="Rectangle 6019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1" name="Rectangle 6020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2" name="Rectangle 6021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3" name="Rectangle 6022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4" name="Rectangle 6023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5" name="Rectangle 6024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6" name="Rectangle 6025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7" name="Rectangle 6026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8" name="Rectangle 6027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9" name="Rectangle 6028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0" name="Rectangle 6029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1" name="Rectangle 6030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2" name="Rectangle 6031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3" name="Rectangle 6032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4" name="Rectangle 6033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5" name="Rectangle 6034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6" name="Rectangle 6035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7" name="Rectangle 6036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8" name="Rectangle 6037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9" name="Rectangle 6038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0" name="Rectangle 6039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1" name="Rectangle 6040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2" name="Rectangle 6041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3" name="Rectangle 6042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4" name="Rectangle 6043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5" name="Rectangle 6044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6" name="Rectangle 6045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7" name="Rectangle 6046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8" name="Rectangle 6047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9" name="Rectangle 6048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0" name="Rectangle 6049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1" name="Rectangle 6050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2" name="Rectangle 6051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3" name="Rectangle 6052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4" name="Rectangle 6053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5" name="Rectangle 6054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6" name="Rectangle 6055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7" name="Rectangle 6056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8" name="Rectangle 6057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9" name="Rectangle 6058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0" name="Rectangle 6059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1" name="Rectangle 6060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2" name="Rectangle 6061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3" name="Rectangle 6062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4" name="Rectangle 6063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5" name="Rectangle 6064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6" name="Rectangle 6065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7" name="Rectangle 6066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8" name="Rectangle 6067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9" name="Rectangle 6068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0" name="Rectangle 6069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1" name="Rectangle 6070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2" name="Rectangle 6071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3" name="Rectangle 6072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4" name="Rectangle 6073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5" name="Rectangle 6074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6" name="Rectangle 6075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7" name="Rectangle 6076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8" name="Rectangle 6077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9" name="Rectangle 6078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80" name="Rectangle 6079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81" name="Rectangle 6080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82" name="Rectangle 6081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83" name="Rectangle 6082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84" name="Rectangle 6083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85" name="Rectangle 6084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86" name="Rectangle 6085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87" name="Rectangle 6086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88" name="Rectangle 6087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89" name="Rectangle 6088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0" name="Rectangle 6089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1" name="Rectangle 6090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2" name="Rectangle 6091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3" name="Rectangle 6092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4" name="Rectangle 6093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5" name="Rectangle 6094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6" name="Rectangle 6095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7" name="Rectangle 6096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8" name="Rectangle 6097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9" name="Rectangle 6098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0" name="Rectangle 6099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1" name="Rectangle 6100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2" name="Rectangle 6101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3" name="Rectangle 6102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4" name="Rectangle 6103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5" name="Rectangle 6104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6" name="Rectangle 6105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7" name="Rectangle 6106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8" name="Rectangle 6107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9" name="Rectangle 6108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0" name="Rectangle 6109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1" name="Rectangle 6110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2" name="Rectangle 6111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3" name="Rectangle 6112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4" name="Rectangle 6113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5" name="Rectangle 6114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6" name="Rectangle 6115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7" name="Rectangle 6116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8" name="Rectangle 6117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9" name="Rectangle 6118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0" name="Rectangle 6119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1" name="Rectangle 6120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2" name="Rectangle 6121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3" name="Rectangle 6122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4" name="Rectangle 6123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5" name="Rectangle 6124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6" name="Rectangle 6125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7" name="Rectangle 6126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8" name="Rectangle 6127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9" name="Rectangle 6128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0" name="Rectangle 6129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1" name="Rectangle 6130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2" name="Rectangle 6131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3" name="Rectangle 6132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4" name="Rectangle 6133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5" name="Rectangle 6134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6" name="Rectangle 6135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7" name="Rectangle 6136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8" name="Rectangle 6137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9" name="Rectangle 6138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0" name="Rectangle 6139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1" name="Rectangle 6140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2" name="Rectangle 6141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3" name="Rectangle 6142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4" name="Rectangle 6143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5" name="Rectangle 6144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6" name="Rectangle 6145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7" name="Rectangle 6146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8" name="Rectangle 6147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9" name="Rectangle 6148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0" name="Rectangle 6149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1" name="Rectangle 6150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2" name="Rectangle 6151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3" name="Rectangle 6152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4" name="Rectangle 6153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5" name="Rectangle 6154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6" name="Rectangle 6155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7" name="Rectangle 6156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8" name="Rectangle 6157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9" name="Rectangle 6158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0" name="Rectangle 6159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1" name="Rectangle 6160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2" name="Rectangle 6161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3" name="Rectangle 6162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4" name="Rectangle 6163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5" name="Rectangle 6164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6" name="Rectangle 6165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7" name="Rectangle 6166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8" name="Rectangle 6167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9" name="Rectangle 6168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0" name="Rectangle 6169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1" name="Rectangle 6170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2" name="Rectangle 6171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3" name="Rectangle 6172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4" name="Rectangle 6173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5" name="Rectangle 6174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6" name="Rectangle 6175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7" name="Rectangle 6176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8" name="Rectangle 6177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9" name="Rectangle 6178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0" name="Rectangle 6179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1" name="Rectangle 6180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2" name="Rectangle 6181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3" name="Rectangle 6182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4" name="Rectangle 6183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5" name="Rectangle 6184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6" name="Rectangle 6185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7" name="Rectangle 6186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8" name="Rectangle 6187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9" name="Rectangle 6188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0" name="Rectangle 6189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1" name="Rectangle 6190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2" name="Rectangle 6191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3" name="Rectangle 6192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4" name="Rectangle 6193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5" name="Rectangle 6194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6" name="Rectangle 6195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7" name="Rectangle 6196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8" name="Rectangle 6197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9" name="Rectangle 6198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00" name="Rectangle 6199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01" name="Rectangle 6200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02" name="Rectangle 6201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03" name="Rectangle 6202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04" name="Rectangle 6203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205" name="Group 6204"/>
            <p:cNvGrpSpPr/>
            <p:nvPr/>
          </p:nvGrpSpPr>
          <p:grpSpPr>
            <a:xfrm>
              <a:off x="4259806" y="3086741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6206" name="Rectangle 6205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07" name="Rectangle 6206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08" name="Rectangle 6207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09" name="Rectangle 6208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0" name="Rectangle 6209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1" name="Rectangle 6210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2" name="Rectangle 6211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3" name="Rectangle 6212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4" name="Rectangle 6213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5" name="Rectangle 6214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6" name="Rectangle 6215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7" name="Rectangle 6216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8" name="Rectangle 6217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9" name="Rectangle 6218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0" name="Rectangle 6219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1" name="Rectangle 6220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2" name="Rectangle 6221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3" name="Rectangle 6222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4" name="Rectangle 6223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5" name="Rectangle 6224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6" name="Rectangle 6225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7" name="Rectangle 6226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8" name="Rectangle 6227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9" name="Rectangle 6228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30" name="Rectangle 6229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31" name="Rectangle 6230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32" name="Rectangle 6231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33" name="Rectangle 6232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34" name="Rectangle 6233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35" name="Rectangle 6234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36" name="Rectangle 6235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37" name="Rectangle 6236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38" name="Rectangle 6237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39" name="Rectangle 6238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40" name="Rectangle 6239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41" name="Rectangle 6240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42" name="Rectangle 6241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43" name="Rectangle 6242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44" name="Rectangle 6243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45" name="Rectangle 6244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46" name="Rectangle 6245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47" name="Rectangle 6246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48" name="Rectangle 6247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49" name="Rectangle 6248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50" name="Rectangle 6249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51" name="Rectangle 6250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52" name="Rectangle 6251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53" name="Rectangle 6252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54" name="Rectangle 6253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55" name="Rectangle 6254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56" name="Rectangle 6255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57" name="Rectangle 6256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58" name="Rectangle 6257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59" name="Rectangle 6258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60" name="Rectangle 6259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61" name="Rectangle 6260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62" name="Rectangle 6261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63" name="Rectangle 6262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64" name="Rectangle 6263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65" name="Rectangle 6264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66" name="Rectangle 6265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67" name="Rectangle 6266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68" name="Rectangle 6267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69" name="Rectangle 6268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70" name="Rectangle 6269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71" name="Rectangle 6270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72" name="Rectangle 6271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73" name="Rectangle 6272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74" name="Rectangle 6273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75" name="Rectangle 6274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76" name="Rectangle 6275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77" name="Rectangle 6276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78" name="Rectangle 6277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79" name="Rectangle 6278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80" name="Rectangle 6279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81" name="Rectangle 6280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82" name="Rectangle 6281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83" name="Rectangle 6282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84" name="Rectangle 6283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85" name="Rectangle 6284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86" name="Rectangle 6285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87" name="Rectangle 6286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88" name="Rectangle 6287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89" name="Rectangle 6288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90" name="Rectangle 6289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91" name="Rectangle 6290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92" name="Rectangle 6291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93" name="Rectangle 6292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94" name="Rectangle 6293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95" name="Rectangle 6294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96" name="Rectangle 6295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97" name="Rectangle 6296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98" name="Rectangle 6297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99" name="Rectangle 6298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00" name="Rectangle 6299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01" name="Rectangle 6300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02" name="Rectangle 6301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03" name="Rectangle 6302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04" name="Rectangle 6303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05" name="Rectangle 6304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06" name="Rectangle 6305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07" name="Rectangle 6306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08" name="Rectangle 6307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09" name="Rectangle 6308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0" name="Rectangle 6309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1" name="Rectangle 6310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2" name="Rectangle 6311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3" name="Rectangle 6312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4" name="Rectangle 6313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5" name="Rectangle 6314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6" name="Rectangle 6315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7" name="Rectangle 6316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8" name="Rectangle 6317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9" name="Rectangle 6318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0" name="Rectangle 6319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1" name="Rectangle 6320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2" name="Rectangle 6321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3" name="Rectangle 6322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4" name="Rectangle 6323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5" name="Rectangle 6324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6" name="Rectangle 6325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7" name="Rectangle 6326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8" name="Rectangle 6327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9" name="Rectangle 6328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30" name="Rectangle 6329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31" name="Rectangle 6330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32" name="Rectangle 6331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33" name="Rectangle 6332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34" name="Rectangle 6333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35" name="Rectangle 6334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36" name="Rectangle 6335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37" name="Rectangle 6336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38" name="Rectangle 6337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39" name="Rectangle 6338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40" name="Rectangle 6339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41" name="Rectangle 6340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42" name="Rectangle 6341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43" name="Rectangle 6342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44" name="Rectangle 6343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45" name="Rectangle 6344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46" name="Rectangle 6345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47" name="Rectangle 6346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48" name="Rectangle 6347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49" name="Rectangle 6348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50" name="Rectangle 6349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51" name="Rectangle 6350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52" name="Rectangle 6351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53" name="Rectangle 6352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54" name="Rectangle 6353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55" name="Rectangle 6354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56" name="Rectangle 6355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57" name="Rectangle 6356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58" name="Rectangle 6357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59" name="Rectangle 6358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60" name="Rectangle 6359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61" name="Rectangle 6360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62" name="Rectangle 6361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63" name="Rectangle 6362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64" name="Rectangle 6363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65" name="Rectangle 6364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66" name="Rectangle 6365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67" name="Rectangle 6366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68" name="Rectangle 6367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69" name="Rectangle 6368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70" name="Rectangle 6369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71" name="Rectangle 6370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72" name="Rectangle 6371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73" name="Rectangle 6372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74" name="Rectangle 6373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75" name="Rectangle 6374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76" name="Rectangle 6375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77" name="Rectangle 6376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78" name="Rectangle 6377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79" name="Rectangle 6378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80" name="Rectangle 6379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81" name="Rectangle 6380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82" name="Rectangle 6381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83" name="Rectangle 6382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84" name="Rectangle 6383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85" name="Rectangle 6384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86" name="Rectangle 6385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87" name="Rectangle 6386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88" name="Rectangle 6387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89" name="Rectangle 6388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90" name="Rectangle 6389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91" name="Rectangle 6390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92" name="Rectangle 6391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93" name="Rectangle 6392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94" name="Rectangle 6393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95" name="Rectangle 6394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96" name="Rectangle 6395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97" name="Rectangle 6396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98" name="Rectangle 6397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99" name="Rectangle 6398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00" name="Rectangle 6399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01" name="Rectangle 6400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02" name="Rectangle 6401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03" name="Rectangle 6402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04" name="Rectangle 6403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05" name="Rectangle 6404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06" name="Rectangle 6405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07" name="Rectangle 6406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08" name="Rectangle 6407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09" name="Rectangle 6408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10" name="Rectangle 6409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11" name="Rectangle 6410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12" name="Rectangle 6411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13" name="Rectangle 6412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14" name="Rectangle 6413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15" name="Rectangle 6414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16" name="Rectangle 6415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17" name="Rectangle 6416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18" name="Rectangle 6417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19" name="Rectangle 6418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20" name="Rectangle 6419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21" name="Rectangle 6420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22" name="Rectangle 6421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23" name="Rectangle 6422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24" name="Rectangle 6423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25" name="Rectangle 6424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26" name="Rectangle 6425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27" name="Rectangle 6426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28" name="Rectangle 6427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29" name="Rectangle 6428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30" name="Rectangle 6429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31" name="Rectangle 6430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32" name="Rectangle 6431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33" name="Rectangle 6432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34" name="Rectangle 6433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35" name="Rectangle 6434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36" name="Rectangle 6435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37" name="Rectangle 6436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38" name="Rectangle 6437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39" name="Rectangle 6438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40" name="Rectangle 6439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41" name="Rectangle 6440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42" name="Rectangle 6441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43" name="Rectangle 6442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44" name="Rectangle 6443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45" name="Rectangle 6444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46" name="Rectangle 6445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47" name="Rectangle 6446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48" name="Rectangle 6447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49" name="Rectangle 6448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50" name="Rectangle 6449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51" name="Rectangle 6450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52" name="Rectangle 6451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53" name="Rectangle 6452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54" name="Rectangle 6453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55" name="Rectangle 6454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56" name="Rectangle 6455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57" name="Rectangle 6456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58" name="Rectangle 6457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59" name="Rectangle 6458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60" name="Rectangle 6459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61" name="Rectangle 6460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462" name="Group 6461"/>
            <p:cNvGrpSpPr/>
            <p:nvPr/>
          </p:nvGrpSpPr>
          <p:grpSpPr>
            <a:xfrm>
              <a:off x="5471045" y="3086741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6463" name="Rectangle 6462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64" name="Rectangle 6463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65" name="Rectangle 6464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66" name="Rectangle 6465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67" name="Rectangle 6466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68" name="Rectangle 6467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69" name="Rectangle 6468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70" name="Rectangle 6469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71" name="Rectangle 6470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72" name="Rectangle 6471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73" name="Rectangle 6472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74" name="Rectangle 6473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75" name="Rectangle 6474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76" name="Rectangle 6475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77" name="Rectangle 6476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78" name="Rectangle 6477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79" name="Rectangle 6478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80" name="Rectangle 6479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81" name="Rectangle 6480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82" name="Rectangle 6481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83" name="Rectangle 6482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84" name="Rectangle 6483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85" name="Rectangle 6484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86" name="Rectangle 6485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87" name="Rectangle 6486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88" name="Rectangle 6487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89" name="Rectangle 6488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90" name="Rectangle 6489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91" name="Rectangle 6490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92" name="Rectangle 6491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93" name="Rectangle 6492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94" name="Rectangle 6493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95" name="Rectangle 6494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96" name="Rectangle 6495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97" name="Rectangle 6496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98" name="Rectangle 6497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499" name="Rectangle 6498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00" name="Rectangle 6499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01" name="Rectangle 6500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02" name="Rectangle 6501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03" name="Rectangle 6502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04" name="Rectangle 6503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05" name="Rectangle 6504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06" name="Rectangle 6505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07" name="Rectangle 6506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08" name="Rectangle 6507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09" name="Rectangle 6508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10" name="Rectangle 6509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11" name="Rectangle 6510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12" name="Rectangle 6511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13" name="Rectangle 6512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14" name="Rectangle 6513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15" name="Rectangle 6514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16" name="Rectangle 6515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17" name="Rectangle 6516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18" name="Rectangle 6517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19" name="Rectangle 6518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20" name="Rectangle 6519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21" name="Rectangle 6520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22" name="Rectangle 6521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23" name="Rectangle 6522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24" name="Rectangle 6523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25" name="Rectangle 6524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26" name="Rectangle 6525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27" name="Rectangle 6526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28" name="Rectangle 6527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29" name="Rectangle 6528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30" name="Rectangle 6529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31" name="Rectangle 6530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32" name="Rectangle 6531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33" name="Rectangle 6532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34" name="Rectangle 6533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35" name="Rectangle 6534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36" name="Rectangle 6535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37" name="Rectangle 6536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38" name="Rectangle 6537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39" name="Rectangle 6538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40" name="Rectangle 6539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41" name="Rectangle 6540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42" name="Rectangle 6541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43" name="Rectangle 6542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44" name="Rectangle 6543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45" name="Rectangle 6544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46" name="Rectangle 6545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47" name="Rectangle 6546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48" name="Rectangle 6547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49" name="Rectangle 6548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50" name="Rectangle 6549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51" name="Rectangle 6550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52" name="Rectangle 6551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53" name="Rectangle 6552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54" name="Rectangle 6553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55" name="Rectangle 6554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56" name="Rectangle 6555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57" name="Rectangle 6556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58" name="Rectangle 6557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59" name="Rectangle 6558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60" name="Rectangle 6559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61" name="Rectangle 6560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62" name="Rectangle 6561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63" name="Rectangle 6562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64" name="Rectangle 6563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65" name="Rectangle 6564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66" name="Rectangle 6565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67" name="Rectangle 6566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68" name="Rectangle 6567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69" name="Rectangle 6568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70" name="Rectangle 6569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71" name="Rectangle 6570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72" name="Rectangle 6571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73" name="Rectangle 6572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74" name="Rectangle 6573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75" name="Rectangle 6574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76" name="Rectangle 6575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77" name="Rectangle 6576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78" name="Rectangle 6577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79" name="Rectangle 6578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80" name="Rectangle 6579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81" name="Rectangle 6580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82" name="Rectangle 6581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83" name="Rectangle 6582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84" name="Rectangle 6583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85" name="Rectangle 6584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86" name="Rectangle 6585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87" name="Rectangle 6586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88" name="Rectangle 6587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89" name="Rectangle 6588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90" name="Rectangle 6589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91" name="Rectangle 6590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92" name="Rectangle 6591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93" name="Rectangle 6592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94" name="Rectangle 6593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95" name="Rectangle 6594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96" name="Rectangle 6595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97" name="Rectangle 6596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98" name="Rectangle 6597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599" name="Rectangle 6598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00" name="Rectangle 6599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01" name="Rectangle 6600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02" name="Rectangle 6601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03" name="Rectangle 6602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04" name="Rectangle 6603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05" name="Rectangle 6604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06" name="Rectangle 6605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07" name="Rectangle 6606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08" name="Rectangle 6607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09" name="Rectangle 6608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10" name="Rectangle 6609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11" name="Rectangle 6610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12" name="Rectangle 6611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13" name="Rectangle 6612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14" name="Rectangle 6613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15" name="Rectangle 6614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16" name="Rectangle 6615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17" name="Rectangle 6616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18" name="Rectangle 6617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19" name="Rectangle 6618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20" name="Rectangle 6619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21" name="Rectangle 6620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22" name="Rectangle 6621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23" name="Rectangle 6622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24" name="Rectangle 6623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25" name="Rectangle 6624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26" name="Rectangle 6625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27" name="Rectangle 6626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28" name="Rectangle 6627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29" name="Rectangle 6628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30" name="Rectangle 6629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31" name="Rectangle 6630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32" name="Rectangle 6631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33" name="Rectangle 6632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34" name="Rectangle 6633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35" name="Rectangle 6634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36" name="Rectangle 6635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37" name="Rectangle 6636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38" name="Rectangle 6637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39" name="Rectangle 6638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40" name="Rectangle 6639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41" name="Rectangle 6640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42" name="Rectangle 6641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43" name="Rectangle 6642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44" name="Rectangle 6643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45" name="Rectangle 6644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46" name="Rectangle 6645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47" name="Rectangle 6646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48" name="Rectangle 6647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49" name="Rectangle 6648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50" name="Rectangle 6649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51" name="Rectangle 6650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52" name="Rectangle 6651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53" name="Rectangle 6652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54" name="Rectangle 6653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55" name="Rectangle 6654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56" name="Rectangle 6655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57" name="Rectangle 6656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58" name="Rectangle 6657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59" name="Rectangle 6658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60" name="Rectangle 6659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61" name="Rectangle 6660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62" name="Rectangle 6661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63" name="Rectangle 6662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64" name="Rectangle 6663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65" name="Rectangle 6664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66" name="Rectangle 6665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67" name="Rectangle 6666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68" name="Rectangle 6667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69" name="Rectangle 6668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70" name="Rectangle 6669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71" name="Rectangle 6670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72" name="Rectangle 6671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73" name="Rectangle 6672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74" name="Rectangle 6673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75" name="Rectangle 6674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76" name="Rectangle 6675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77" name="Rectangle 6676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78" name="Rectangle 6677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79" name="Rectangle 6678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80" name="Rectangle 6679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81" name="Rectangle 6680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82" name="Rectangle 6681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83" name="Rectangle 6682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84" name="Rectangle 6683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85" name="Rectangle 6684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86" name="Rectangle 6685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87" name="Rectangle 6686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88" name="Rectangle 6687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89" name="Rectangle 6688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90" name="Rectangle 6689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91" name="Rectangle 6690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92" name="Rectangle 6691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93" name="Rectangle 6692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94" name="Rectangle 6693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95" name="Rectangle 6694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96" name="Rectangle 6695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97" name="Rectangle 6696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98" name="Rectangle 6697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699" name="Rectangle 6698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0" name="Rectangle 6699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1" name="Rectangle 6700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2" name="Rectangle 6701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3" name="Rectangle 6702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4" name="Rectangle 6703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5" name="Rectangle 6704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6" name="Rectangle 6705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7" name="Rectangle 6706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8" name="Rectangle 6707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9" name="Rectangle 6708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10" name="Rectangle 6709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11" name="Rectangle 6710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12" name="Rectangle 6711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13" name="Rectangle 6712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14" name="Rectangle 6713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15" name="Rectangle 6714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16" name="Rectangle 6715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17" name="Rectangle 6716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18" name="Rectangle 6717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6719" name="Rectangle 6718"/>
            <p:cNvSpPr/>
            <p:nvPr/>
          </p:nvSpPr>
          <p:spPr>
            <a:xfrm>
              <a:off x="1808163" y="30861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720" name="Rectangle 6719"/>
            <p:cNvSpPr/>
            <p:nvPr/>
          </p:nvSpPr>
          <p:spPr>
            <a:xfrm>
              <a:off x="3043238" y="30861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721" name="Rectangle 6720"/>
            <p:cNvSpPr/>
            <p:nvPr/>
          </p:nvSpPr>
          <p:spPr>
            <a:xfrm>
              <a:off x="4267200" y="30861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722" name="Rectangle 6721"/>
            <p:cNvSpPr/>
            <p:nvPr/>
          </p:nvSpPr>
          <p:spPr>
            <a:xfrm>
              <a:off x="5481638" y="30861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723" name="Rectangle 6722"/>
            <p:cNvSpPr/>
            <p:nvPr/>
          </p:nvSpPr>
          <p:spPr>
            <a:xfrm>
              <a:off x="1824038" y="30861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6724" name="Group 6723"/>
            <p:cNvGrpSpPr/>
            <p:nvPr/>
          </p:nvGrpSpPr>
          <p:grpSpPr>
            <a:xfrm>
              <a:off x="6701050" y="3084031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6725" name="Rectangle 6724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26" name="Rectangle 6725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27" name="Rectangle 6726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28" name="Rectangle 6727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29" name="Rectangle 6728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0" name="Rectangle 6729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1" name="Rectangle 6730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2" name="Rectangle 6731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3" name="Rectangle 6732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4" name="Rectangle 6733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5" name="Rectangle 6734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6" name="Rectangle 6735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7" name="Rectangle 6736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8" name="Rectangle 6737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9" name="Rectangle 6738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0" name="Rectangle 6739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1" name="Rectangle 6740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2" name="Rectangle 6741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3" name="Rectangle 6742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4" name="Rectangle 6743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5" name="Rectangle 6744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6" name="Rectangle 6745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7" name="Rectangle 6746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8" name="Rectangle 6747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9" name="Rectangle 6748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0" name="Rectangle 6749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1" name="Rectangle 6750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2" name="Rectangle 6751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3" name="Rectangle 6752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4" name="Rectangle 6753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5" name="Rectangle 6754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6" name="Rectangle 6755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7" name="Rectangle 6756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8" name="Rectangle 6757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9" name="Rectangle 6758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0" name="Rectangle 6759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1" name="Rectangle 6760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2" name="Rectangle 6761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3" name="Rectangle 6762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4" name="Rectangle 6763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5" name="Rectangle 6764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6" name="Rectangle 6765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7" name="Rectangle 6766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8" name="Rectangle 6767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9" name="Rectangle 6768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0" name="Rectangle 6769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1" name="Rectangle 6770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2" name="Rectangle 6771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3" name="Rectangle 6772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4" name="Rectangle 6773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5" name="Rectangle 6774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6" name="Rectangle 6775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7" name="Rectangle 6776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8" name="Rectangle 6777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9" name="Rectangle 6778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0" name="Rectangle 6779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1" name="Rectangle 6780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2" name="Rectangle 6781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3" name="Rectangle 6782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4" name="Rectangle 6783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5" name="Rectangle 6784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6" name="Rectangle 6785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7" name="Rectangle 6786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8" name="Rectangle 6787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9" name="Rectangle 6788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0" name="Rectangle 6789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1" name="Rectangle 6790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2" name="Rectangle 6791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3" name="Rectangle 6792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4" name="Rectangle 6793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5" name="Rectangle 6794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6" name="Rectangle 6795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7" name="Rectangle 6796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8" name="Rectangle 6797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9" name="Rectangle 6798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0" name="Rectangle 6799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1" name="Rectangle 6800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2" name="Rectangle 6801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3" name="Rectangle 6802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4" name="Rectangle 6803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5" name="Rectangle 6804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6" name="Rectangle 6805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7" name="Rectangle 6806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8" name="Rectangle 6807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9" name="Rectangle 6808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0" name="Rectangle 6809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1" name="Rectangle 6810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2" name="Rectangle 6811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3" name="Rectangle 6812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4" name="Rectangle 6813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5" name="Rectangle 6814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6" name="Rectangle 6815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7" name="Rectangle 6816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8" name="Rectangle 6817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9" name="Rectangle 6818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0" name="Rectangle 6819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1" name="Rectangle 6820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2" name="Rectangle 6821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3" name="Rectangle 6822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4" name="Rectangle 6823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5" name="Rectangle 6824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6" name="Rectangle 6825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7" name="Rectangle 6826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8" name="Rectangle 6827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9" name="Rectangle 6828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0" name="Rectangle 6829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1" name="Rectangle 6830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2" name="Rectangle 6831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3" name="Rectangle 6832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4" name="Rectangle 6833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5" name="Rectangle 6834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6" name="Rectangle 6835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7" name="Rectangle 6836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8" name="Rectangle 6837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9" name="Rectangle 6838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0" name="Rectangle 6839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1" name="Rectangle 6840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2" name="Rectangle 6841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3" name="Rectangle 6842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4" name="Rectangle 6843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5" name="Rectangle 6844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6" name="Rectangle 6845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7" name="Rectangle 6846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8" name="Rectangle 6847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9" name="Rectangle 6848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0" name="Rectangle 6849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1" name="Rectangle 6850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2" name="Rectangle 6851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3" name="Rectangle 6852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4" name="Rectangle 6853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5" name="Rectangle 6854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6" name="Rectangle 6855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7" name="Rectangle 6856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8" name="Rectangle 6857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9" name="Rectangle 6858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0" name="Rectangle 6859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1" name="Rectangle 6860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2" name="Rectangle 6861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3" name="Rectangle 6862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4" name="Rectangle 6863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5" name="Rectangle 6864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6" name="Rectangle 6865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7" name="Rectangle 6866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8" name="Rectangle 6867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9" name="Rectangle 6868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0" name="Rectangle 6869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1" name="Rectangle 6870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2" name="Rectangle 6871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3" name="Rectangle 6872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4" name="Rectangle 6873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5" name="Rectangle 6874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6" name="Rectangle 6875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7" name="Rectangle 6876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8" name="Rectangle 6877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9" name="Rectangle 6878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0" name="Rectangle 6879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1" name="Rectangle 6880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2" name="Rectangle 6881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3" name="Rectangle 6882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4" name="Rectangle 6883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5" name="Rectangle 6884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6" name="Rectangle 6885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7" name="Rectangle 6886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8" name="Rectangle 6887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9" name="Rectangle 6888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0" name="Rectangle 6889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1" name="Rectangle 6890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2" name="Rectangle 6891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3" name="Rectangle 6892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4" name="Rectangle 6893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5" name="Rectangle 6894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6" name="Rectangle 6895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7" name="Rectangle 6896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8" name="Rectangle 6897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9" name="Rectangle 6898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0" name="Rectangle 6899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1" name="Rectangle 6900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2" name="Rectangle 6901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3" name="Rectangle 6902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4" name="Rectangle 6903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5" name="Rectangle 6904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6" name="Rectangle 6905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7" name="Rectangle 6906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8" name="Rectangle 6907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9" name="Rectangle 6908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0" name="Rectangle 6909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1" name="Rectangle 6910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2" name="Rectangle 6911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3" name="Rectangle 6912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4" name="Rectangle 6913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5" name="Rectangle 6914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6" name="Rectangle 6915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7" name="Rectangle 6916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8" name="Rectangle 6917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9" name="Rectangle 6918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0" name="Rectangle 6919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1" name="Rectangle 6920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2" name="Rectangle 6921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3" name="Rectangle 6922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4" name="Rectangle 6923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5" name="Rectangle 6924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6" name="Rectangle 6925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7" name="Rectangle 6926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8" name="Rectangle 6927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9" name="Rectangle 6928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0" name="Rectangle 6929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1" name="Rectangle 6930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2" name="Rectangle 6931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3" name="Rectangle 6932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4" name="Rectangle 6933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5" name="Rectangle 6934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6" name="Rectangle 6935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7" name="Rectangle 6936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8" name="Rectangle 6937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9" name="Rectangle 6938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0" name="Rectangle 6939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1" name="Rectangle 6940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2" name="Rectangle 6941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3" name="Rectangle 6942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4" name="Rectangle 6943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5" name="Rectangle 6944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6" name="Rectangle 6945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7" name="Rectangle 6946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8" name="Rectangle 6947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9" name="Rectangle 6948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0" name="Rectangle 6949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1" name="Rectangle 6950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2" name="Rectangle 6951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3" name="Rectangle 6952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4" name="Rectangle 6953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5" name="Rectangle 6954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6" name="Rectangle 6955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7" name="Rectangle 6956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8" name="Rectangle 6957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9" name="Rectangle 6958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0" name="Rectangle 6959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1" name="Rectangle 6960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2" name="Rectangle 6961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3" name="Rectangle 6962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4" name="Rectangle 6963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5" name="Rectangle 6964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6" name="Rectangle 6965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7" name="Rectangle 6966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8" name="Rectangle 6967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9" name="Rectangle 6968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0" name="Rectangle 6969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1" name="Rectangle 6970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2" name="Rectangle 6971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3" name="Rectangle 6972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4" name="Rectangle 6973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5" name="Rectangle 6974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6" name="Rectangle 6975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7" name="Rectangle 6976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8" name="Rectangle 6977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9" name="Rectangle 6978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80" name="Rectangle 6979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6981" name="Rectangle 6980"/>
            <p:cNvSpPr/>
            <p:nvPr/>
          </p:nvSpPr>
          <p:spPr>
            <a:xfrm>
              <a:off x="6689725" y="30861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982" name="Rectangle 6981"/>
            <p:cNvSpPr/>
            <p:nvPr/>
          </p:nvSpPr>
          <p:spPr>
            <a:xfrm>
              <a:off x="6705600" y="308610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6983" name="Group 6982"/>
            <p:cNvGrpSpPr/>
            <p:nvPr/>
          </p:nvGrpSpPr>
          <p:grpSpPr>
            <a:xfrm>
              <a:off x="1823748" y="4255633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6984" name="Rectangle 6983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85" name="Rectangle 6984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86" name="Rectangle 6985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87" name="Rectangle 6986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88" name="Rectangle 6987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89" name="Rectangle 6988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0" name="Rectangle 6989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1" name="Rectangle 6990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2" name="Rectangle 6991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3" name="Rectangle 6992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4" name="Rectangle 6993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5" name="Rectangle 6994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6" name="Rectangle 6995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7" name="Rectangle 6996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8" name="Rectangle 6997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9" name="Rectangle 6998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0" name="Rectangle 6999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1" name="Rectangle 7000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2" name="Rectangle 7001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3" name="Rectangle 7002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4" name="Rectangle 7003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5" name="Rectangle 7004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6" name="Rectangle 7005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7" name="Rectangle 7006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8" name="Rectangle 7007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9" name="Rectangle 7008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0" name="Rectangle 7009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1" name="Rectangle 7010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2" name="Rectangle 7011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3" name="Rectangle 7012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4" name="Rectangle 7013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5" name="Rectangle 7014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6" name="Rectangle 7015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7" name="Rectangle 7016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8" name="Rectangle 7017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9" name="Rectangle 7018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0" name="Rectangle 7019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1" name="Rectangle 7020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2" name="Rectangle 7021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3" name="Rectangle 7022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4" name="Rectangle 7023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5" name="Rectangle 7024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6" name="Rectangle 7025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7" name="Rectangle 7026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8" name="Rectangle 7027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9" name="Rectangle 7028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0" name="Rectangle 7029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1" name="Rectangle 7030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2" name="Rectangle 7031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3" name="Rectangle 7032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4" name="Rectangle 7033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5" name="Rectangle 7034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6" name="Rectangle 7035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7" name="Rectangle 7036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8" name="Rectangle 7037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9" name="Rectangle 7038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0" name="Rectangle 7039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1" name="Rectangle 7040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2" name="Rectangle 7041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3" name="Rectangle 7042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4" name="Rectangle 7043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5" name="Rectangle 7044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6" name="Rectangle 7045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7" name="Rectangle 7046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8" name="Rectangle 7047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9" name="Rectangle 7048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0" name="Rectangle 7049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1" name="Rectangle 7050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2" name="Rectangle 7051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3" name="Rectangle 7052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4" name="Rectangle 7053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5" name="Rectangle 7054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6" name="Rectangle 7055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7" name="Rectangle 7056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8" name="Rectangle 7057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9" name="Rectangle 7058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0" name="Rectangle 7059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1" name="Rectangle 7060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2" name="Rectangle 7061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3" name="Rectangle 7062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4" name="Rectangle 7063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5" name="Rectangle 7064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6" name="Rectangle 7065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7" name="Rectangle 7066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8" name="Rectangle 7067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9" name="Rectangle 7068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0" name="Rectangle 7069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1" name="Rectangle 7070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2" name="Rectangle 7071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3" name="Rectangle 7072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4" name="Rectangle 7073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5" name="Rectangle 7074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6" name="Rectangle 7075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7" name="Rectangle 7076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8" name="Rectangle 7077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9" name="Rectangle 7078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0" name="Rectangle 7079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1" name="Rectangle 7080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2" name="Rectangle 7081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3" name="Rectangle 7082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4" name="Rectangle 7083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5" name="Rectangle 7084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6" name="Rectangle 7085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7" name="Rectangle 7086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8" name="Rectangle 7087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9" name="Rectangle 7088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0" name="Rectangle 7089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1" name="Rectangle 7090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2" name="Rectangle 7091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3" name="Rectangle 7092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4" name="Rectangle 7093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5" name="Rectangle 7094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6" name="Rectangle 7095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7" name="Rectangle 7096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8" name="Rectangle 7097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9" name="Rectangle 7098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0" name="Rectangle 7099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1" name="Rectangle 7100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2" name="Rectangle 7101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3" name="Rectangle 7102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4" name="Rectangle 7103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5" name="Rectangle 7104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6" name="Rectangle 7105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7" name="Rectangle 7106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8" name="Rectangle 7107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9" name="Rectangle 7108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0" name="Rectangle 7109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1" name="Rectangle 7110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2" name="Rectangle 7111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3" name="Rectangle 7112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4" name="Rectangle 7113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5" name="Rectangle 7114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6" name="Rectangle 7115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7" name="Rectangle 7116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8" name="Rectangle 7117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9" name="Rectangle 7118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0" name="Rectangle 7119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1" name="Rectangle 7120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2" name="Rectangle 7121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3" name="Rectangle 7122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4" name="Rectangle 7123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5" name="Rectangle 7124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6" name="Rectangle 7125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7" name="Rectangle 7126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8" name="Rectangle 7127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9" name="Rectangle 7128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0" name="Rectangle 7129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1" name="Rectangle 7130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2" name="Rectangle 7131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3" name="Rectangle 7132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4" name="Rectangle 7133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5" name="Rectangle 7134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6" name="Rectangle 7135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7" name="Rectangle 7136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8" name="Rectangle 7137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9" name="Rectangle 7138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0" name="Rectangle 7139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1" name="Rectangle 7140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2" name="Rectangle 7141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3" name="Rectangle 7142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4" name="Rectangle 7143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5" name="Rectangle 7144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6" name="Rectangle 7145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7" name="Rectangle 7146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8" name="Rectangle 7147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9" name="Rectangle 7148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0" name="Rectangle 7149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1" name="Rectangle 7150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2" name="Rectangle 7151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3" name="Rectangle 7152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4" name="Rectangle 7153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5" name="Rectangle 7154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6" name="Rectangle 7155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7" name="Rectangle 7156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8" name="Rectangle 7157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9" name="Rectangle 7158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0" name="Rectangle 7159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1" name="Rectangle 7160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2" name="Rectangle 7161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3" name="Rectangle 7162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4" name="Rectangle 7163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5" name="Rectangle 7164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6" name="Rectangle 7165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7" name="Rectangle 7166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8" name="Rectangle 7167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9" name="Rectangle 7168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0" name="Rectangle 7169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1" name="Rectangle 7170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2" name="Rectangle 7171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3" name="Rectangle 7172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4" name="Rectangle 7173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5" name="Rectangle 7174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6" name="Rectangle 7175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7" name="Rectangle 7176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8" name="Rectangle 7177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9" name="Rectangle 7178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0" name="Rectangle 7179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1" name="Rectangle 7180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2" name="Rectangle 7181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3" name="Rectangle 7182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4" name="Rectangle 7183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5" name="Rectangle 7184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6" name="Rectangle 7185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7" name="Rectangle 7186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8" name="Rectangle 7187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9" name="Rectangle 7188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0" name="Rectangle 7189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1" name="Rectangle 7190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2" name="Rectangle 7191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3" name="Rectangle 7192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4" name="Rectangle 7193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5" name="Rectangle 7194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6" name="Rectangle 7195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7" name="Rectangle 7196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8" name="Rectangle 7197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9" name="Rectangle 7198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0" name="Rectangle 7199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1" name="Rectangle 7200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2" name="Rectangle 7201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3" name="Rectangle 7202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4" name="Rectangle 7203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5" name="Rectangle 7204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6" name="Rectangle 7205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7" name="Rectangle 7206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8" name="Rectangle 7207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9" name="Rectangle 7208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0" name="Rectangle 7209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1" name="Rectangle 7210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2" name="Rectangle 7211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3" name="Rectangle 7212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4" name="Rectangle 7213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5" name="Rectangle 7214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6" name="Rectangle 7215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7" name="Rectangle 7216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8" name="Rectangle 7217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9" name="Rectangle 7218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0" name="Rectangle 7219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1" name="Rectangle 7220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2" name="Rectangle 7221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3" name="Rectangle 7222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4" name="Rectangle 7223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5" name="Rectangle 7224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6" name="Rectangle 7225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7" name="Rectangle 7226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8" name="Rectangle 7227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9" name="Rectangle 7228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0" name="Rectangle 7229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1" name="Rectangle 7230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2" name="Rectangle 7231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3" name="Rectangle 7232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4" name="Rectangle 7233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5" name="Rectangle 7234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6" name="Rectangle 7235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7" name="Rectangle 7236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8" name="Rectangle 7237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9" name="Rectangle 7238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7240" name="Rectangle 7239"/>
            <p:cNvSpPr/>
            <p:nvPr/>
          </p:nvSpPr>
          <p:spPr>
            <a:xfrm>
              <a:off x="1811338" y="4257675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7241" name="Rectangle 7240"/>
            <p:cNvSpPr/>
            <p:nvPr/>
          </p:nvSpPr>
          <p:spPr>
            <a:xfrm>
              <a:off x="1827213" y="4257675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7242" name="Group 7241"/>
            <p:cNvGrpSpPr/>
            <p:nvPr/>
          </p:nvGrpSpPr>
          <p:grpSpPr>
            <a:xfrm>
              <a:off x="3027025" y="4257375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7243" name="Rectangle 7242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44" name="Rectangle 7243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45" name="Rectangle 7244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46" name="Rectangle 7245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47" name="Rectangle 7246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48" name="Rectangle 7247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49" name="Rectangle 7248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0" name="Rectangle 7249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1" name="Rectangle 7250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2" name="Rectangle 7251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3" name="Rectangle 7252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4" name="Rectangle 7253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5" name="Rectangle 7254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6" name="Rectangle 7255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7" name="Rectangle 7256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8" name="Rectangle 7257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9" name="Rectangle 7258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0" name="Rectangle 7259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1" name="Rectangle 7260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2" name="Rectangle 7261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3" name="Rectangle 7262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4" name="Rectangle 7263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5" name="Rectangle 7264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6" name="Rectangle 7265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7" name="Rectangle 7266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8" name="Rectangle 7267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9" name="Rectangle 7268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0" name="Rectangle 7269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1" name="Rectangle 7270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2" name="Rectangle 7271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3" name="Rectangle 7272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4" name="Rectangle 7273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5" name="Rectangle 7274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6" name="Rectangle 7275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7" name="Rectangle 7276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8" name="Rectangle 7277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9" name="Rectangle 7278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0" name="Rectangle 7279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1" name="Rectangle 7280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2" name="Rectangle 7281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3" name="Rectangle 7282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4" name="Rectangle 7283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5" name="Rectangle 7284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6" name="Rectangle 7285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7" name="Rectangle 7286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8" name="Rectangle 7287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9" name="Rectangle 7288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0" name="Rectangle 7289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1" name="Rectangle 7290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2" name="Rectangle 7291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3" name="Rectangle 7292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4" name="Rectangle 7293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5" name="Rectangle 7294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6" name="Rectangle 7295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7" name="Rectangle 7296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8" name="Rectangle 7297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9" name="Rectangle 7298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0" name="Rectangle 7299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1" name="Rectangle 7300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2" name="Rectangle 7301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3" name="Rectangle 7302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4" name="Rectangle 7303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5" name="Rectangle 7304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6" name="Rectangle 7305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7" name="Rectangle 7306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8" name="Rectangle 7307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9" name="Rectangle 7308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0" name="Rectangle 7309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1" name="Rectangle 7310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2" name="Rectangle 7311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3" name="Rectangle 7312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4" name="Rectangle 7313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5" name="Rectangle 7314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6" name="Rectangle 7315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7" name="Rectangle 7316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8" name="Rectangle 7317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9" name="Rectangle 7318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0" name="Rectangle 7319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1" name="Rectangle 7320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2" name="Rectangle 7321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3" name="Rectangle 7322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4" name="Rectangle 7323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5" name="Rectangle 7324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6" name="Rectangle 7325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7" name="Rectangle 7326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8" name="Rectangle 7327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9" name="Rectangle 7328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0" name="Rectangle 7329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1" name="Rectangle 7330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2" name="Rectangle 7331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3" name="Rectangle 7332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4" name="Rectangle 7333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5" name="Rectangle 7334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6" name="Rectangle 7335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7" name="Rectangle 7336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8" name="Rectangle 7337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9" name="Rectangle 7338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0" name="Rectangle 7339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1" name="Rectangle 7340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2" name="Rectangle 7341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3" name="Rectangle 7342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4" name="Rectangle 7343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5" name="Rectangle 7344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6" name="Rectangle 7345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7" name="Rectangle 7346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8" name="Rectangle 7347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9" name="Rectangle 7348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0" name="Rectangle 7349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1" name="Rectangle 7350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2" name="Rectangle 7351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3" name="Rectangle 7352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4" name="Rectangle 7353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5" name="Rectangle 7354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6" name="Rectangle 7355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7" name="Rectangle 7356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8" name="Rectangle 7357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9" name="Rectangle 7358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0" name="Rectangle 7359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1" name="Rectangle 7360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2" name="Rectangle 7361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3" name="Rectangle 7362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4" name="Rectangle 7363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5" name="Rectangle 7364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6" name="Rectangle 7365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7" name="Rectangle 7366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8" name="Rectangle 7367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9" name="Rectangle 7368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0" name="Rectangle 7369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1" name="Rectangle 7370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2" name="Rectangle 7371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3" name="Rectangle 7372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4" name="Rectangle 7373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5" name="Rectangle 7374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6" name="Rectangle 7375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7" name="Rectangle 7376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8" name="Rectangle 7377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9" name="Rectangle 7378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0" name="Rectangle 7379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1" name="Rectangle 7380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2" name="Rectangle 7381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3" name="Rectangle 7382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4" name="Rectangle 7383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5" name="Rectangle 7384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6" name="Rectangle 7385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7" name="Rectangle 7386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8" name="Rectangle 7387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9" name="Rectangle 7388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0" name="Rectangle 7389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1" name="Rectangle 7390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2" name="Rectangle 7391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3" name="Rectangle 7392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4" name="Rectangle 7393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5" name="Rectangle 7394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6" name="Rectangle 7395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7" name="Rectangle 7396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8" name="Rectangle 7397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9" name="Rectangle 7398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0" name="Rectangle 7399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1" name="Rectangle 7400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2" name="Rectangle 7401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3" name="Rectangle 7402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4" name="Rectangle 7403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5" name="Rectangle 7404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6" name="Rectangle 7405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7" name="Rectangle 7406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8" name="Rectangle 7407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9" name="Rectangle 7408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0" name="Rectangle 7409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1" name="Rectangle 7410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2" name="Rectangle 7411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3" name="Rectangle 7412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4" name="Rectangle 7413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5" name="Rectangle 7414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6" name="Rectangle 7415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7" name="Rectangle 7416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8" name="Rectangle 7417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9" name="Rectangle 7418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0" name="Rectangle 7419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1" name="Rectangle 7420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2" name="Rectangle 7421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3" name="Rectangle 7422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4" name="Rectangle 7423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5" name="Rectangle 7424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6" name="Rectangle 7425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7" name="Rectangle 7426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8" name="Rectangle 7427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9" name="Rectangle 7428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0" name="Rectangle 7429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1" name="Rectangle 7430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2" name="Rectangle 7431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3" name="Rectangle 7432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4" name="Rectangle 7433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5" name="Rectangle 7434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6" name="Rectangle 7435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7" name="Rectangle 7436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8" name="Rectangle 7437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9" name="Rectangle 7438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0" name="Rectangle 7439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1" name="Rectangle 7440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2" name="Rectangle 7441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3" name="Rectangle 7442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4" name="Rectangle 7443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5" name="Rectangle 7444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6" name="Rectangle 7445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7" name="Rectangle 7446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8" name="Rectangle 7447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9" name="Rectangle 7448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0" name="Rectangle 7449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1" name="Rectangle 7450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2" name="Rectangle 7451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3" name="Rectangle 7452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4" name="Rectangle 7453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5" name="Rectangle 7454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6" name="Rectangle 7455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7" name="Rectangle 7456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8" name="Rectangle 7457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9" name="Rectangle 7458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0" name="Rectangle 7459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1" name="Rectangle 7460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2" name="Rectangle 7461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3" name="Rectangle 7462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4" name="Rectangle 7463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5" name="Rectangle 7464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6" name="Rectangle 7465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7" name="Rectangle 7466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8" name="Rectangle 7467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9" name="Rectangle 7468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0" name="Rectangle 7469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1" name="Rectangle 7470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2" name="Rectangle 7471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3" name="Rectangle 7472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4" name="Rectangle 7473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5" name="Rectangle 7474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6" name="Rectangle 7475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7" name="Rectangle 7476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8" name="Rectangle 7477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9" name="Rectangle 7478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0" name="Rectangle 7479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1" name="Rectangle 7480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2" name="Rectangle 7481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3" name="Rectangle 7482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4" name="Rectangle 7483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5" name="Rectangle 7484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6" name="Rectangle 7485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7" name="Rectangle 7486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8" name="Rectangle 7487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9" name="Rectangle 7488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90" name="Rectangle 7489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91" name="Rectangle 7490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92" name="Rectangle 7491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93" name="Rectangle 7492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94" name="Rectangle 7493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95" name="Rectangle 7494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96" name="Rectangle 7495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97" name="Rectangle 7496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98" name="Rectangle 7497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7499" name="Rectangle 7498"/>
            <p:cNvSpPr/>
            <p:nvPr/>
          </p:nvSpPr>
          <p:spPr>
            <a:xfrm>
              <a:off x="3014663" y="426085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7500" name="Rectangle 7499"/>
            <p:cNvSpPr/>
            <p:nvPr/>
          </p:nvSpPr>
          <p:spPr>
            <a:xfrm>
              <a:off x="3030538" y="426085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7501" name="Group 7500"/>
            <p:cNvGrpSpPr/>
            <p:nvPr/>
          </p:nvGrpSpPr>
          <p:grpSpPr>
            <a:xfrm>
              <a:off x="4280848" y="4255633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7502" name="Rectangle 7501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03" name="Rectangle 7502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04" name="Rectangle 7503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05" name="Rectangle 7504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06" name="Rectangle 7505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07" name="Rectangle 7506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08" name="Rectangle 7507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09" name="Rectangle 7508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0" name="Rectangle 7509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1" name="Rectangle 7510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2" name="Rectangle 7511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3" name="Rectangle 7512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4" name="Rectangle 7513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5" name="Rectangle 7514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6" name="Rectangle 7515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7" name="Rectangle 7516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8" name="Rectangle 7517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9" name="Rectangle 7518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0" name="Rectangle 7519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1" name="Rectangle 7520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2" name="Rectangle 7521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3" name="Rectangle 7522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4" name="Rectangle 7523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5" name="Rectangle 7524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6" name="Rectangle 7525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7" name="Rectangle 7526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8" name="Rectangle 7527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9" name="Rectangle 7528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0" name="Rectangle 7529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1" name="Rectangle 7530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2" name="Rectangle 7531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3" name="Rectangle 7532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4" name="Rectangle 7533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5" name="Rectangle 7534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6" name="Rectangle 7535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7" name="Rectangle 7536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8" name="Rectangle 7537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9" name="Rectangle 7538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0" name="Rectangle 7539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1" name="Rectangle 7540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2" name="Rectangle 7541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3" name="Rectangle 7542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4" name="Rectangle 7543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5" name="Rectangle 7544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6" name="Rectangle 7545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7" name="Rectangle 7546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8" name="Rectangle 7547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9" name="Rectangle 7548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0" name="Rectangle 7549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1" name="Rectangle 7550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2" name="Rectangle 7551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3" name="Rectangle 7552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4" name="Rectangle 7553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5" name="Rectangle 7554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6" name="Rectangle 7555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7" name="Rectangle 7556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8" name="Rectangle 7557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9" name="Rectangle 7558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0" name="Rectangle 7559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1" name="Rectangle 7560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2" name="Rectangle 7561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3" name="Rectangle 7562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4" name="Rectangle 7563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5" name="Rectangle 7564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6" name="Rectangle 7565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7" name="Rectangle 7566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8" name="Rectangle 7567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9" name="Rectangle 7568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0" name="Rectangle 7569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1" name="Rectangle 7570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2" name="Rectangle 7571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3" name="Rectangle 7572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4" name="Rectangle 7573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5" name="Rectangle 7574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6" name="Rectangle 7575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7" name="Rectangle 7576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8" name="Rectangle 7577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9" name="Rectangle 7578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0" name="Rectangle 7579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1" name="Rectangle 7580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2" name="Rectangle 7581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3" name="Rectangle 7582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4" name="Rectangle 7583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5" name="Rectangle 7584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6" name="Rectangle 7585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7" name="Rectangle 7586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8" name="Rectangle 7587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9" name="Rectangle 7588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0" name="Rectangle 7589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1" name="Rectangle 7590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2" name="Rectangle 7591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3" name="Rectangle 7592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4" name="Rectangle 7593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5" name="Rectangle 7594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6" name="Rectangle 7595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7" name="Rectangle 7596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8" name="Rectangle 7597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9" name="Rectangle 7598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0" name="Rectangle 7599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1" name="Rectangle 7600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2" name="Rectangle 7601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3" name="Rectangle 7602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4" name="Rectangle 7603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5" name="Rectangle 7604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6" name="Rectangle 7605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7" name="Rectangle 7606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8" name="Rectangle 7607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9" name="Rectangle 7608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0" name="Rectangle 7609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1" name="Rectangle 7610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2" name="Rectangle 7611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3" name="Rectangle 7612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4" name="Rectangle 7613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5" name="Rectangle 7614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6" name="Rectangle 7615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7" name="Rectangle 7616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8" name="Rectangle 7617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9" name="Rectangle 7618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0" name="Rectangle 7619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1" name="Rectangle 7620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2" name="Rectangle 7621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3" name="Rectangle 7622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4" name="Rectangle 7623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5" name="Rectangle 7624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6" name="Rectangle 7625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7" name="Rectangle 7626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8" name="Rectangle 7627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9" name="Rectangle 7628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0" name="Rectangle 7629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1" name="Rectangle 7630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2" name="Rectangle 7631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3" name="Rectangle 7632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4" name="Rectangle 7633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5" name="Rectangle 7634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6" name="Rectangle 7635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7" name="Rectangle 7636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8" name="Rectangle 7637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9" name="Rectangle 7638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0" name="Rectangle 7639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1" name="Rectangle 7640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2" name="Rectangle 7641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3" name="Rectangle 7642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4" name="Rectangle 7643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5" name="Rectangle 7644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6" name="Rectangle 7645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7" name="Rectangle 7646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8" name="Rectangle 7647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9" name="Rectangle 7648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0" name="Rectangle 7649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1" name="Rectangle 7650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2" name="Rectangle 7651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3" name="Rectangle 7652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4" name="Rectangle 7653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5" name="Rectangle 7654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6" name="Rectangle 7655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7" name="Rectangle 7656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8" name="Rectangle 7657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9" name="Rectangle 7658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0" name="Rectangle 7659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1" name="Rectangle 7660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2" name="Rectangle 7661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3" name="Rectangle 7662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4" name="Rectangle 7663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5" name="Rectangle 7664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6" name="Rectangle 7665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7" name="Rectangle 7666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8" name="Rectangle 7667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9" name="Rectangle 7668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0" name="Rectangle 7669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1" name="Rectangle 7670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2" name="Rectangle 7671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3" name="Rectangle 7672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4" name="Rectangle 7673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5" name="Rectangle 7674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6" name="Rectangle 7675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7" name="Rectangle 7676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8" name="Rectangle 7677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9" name="Rectangle 7678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0" name="Rectangle 7679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1" name="Rectangle 7680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2" name="Rectangle 7681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3" name="Rectangle 7682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4" name="Rectangle 7683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5" name="Rectangle 7684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6" name="Rectangle 7685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7" name="Rectangle 7686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8" name="Rectangle 7687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9" name="Rectangle 7688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0" name="Rectangle 7689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1" name="Rectangle 7690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2" name="Rectangle 7691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3" name="Rectangle 7692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4" name="Rectangle 7693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5" name="Rectangle 7694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6" name="Rectangle 7695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7" name="Rectangle 7696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8" name="Rectangle 7697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9" name="Rectangle 7698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0" name="Rectangle 7699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1" name="Rectangle 7700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2" name="Rectangle 7701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3" name="Rectangle 7702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4" name="Rectangle 7703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5" name="Rectangle 7704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6" name="Rectangle 7705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7" name="Rectangle 7706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8" name="Rectangle 7707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9" name="Rectangle 7708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0" name="Rectangle 7709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1" name="Rectangle 7710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2" name="Rectangle 7711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3" name="Rectangle 7712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4" name="Rectangle 7713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5" name="Rectangle 7714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6" name="Rectangle 7715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7" name="Rectangle 7716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8" name="Rectangle 7717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9" name="Rectangle 7718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0" name="Rectangle 7719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1" name="Rectangle 7720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2" name="Rectangle 7721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3" name="Rectangle 7722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4" name="Rectangle 7723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5" name="Rectangle 7724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6" name="Rectangle 7725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7" name="Rectangle 7726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8" name="Rectangle 7727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9" name="Rectangle 7728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0" name="Rectangle 7729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1" name="Rectangle 7730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2" name="Rectangle 7731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3" name="Rectangle 7732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4" name="Rectangle 7733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5" name="Rectangle 7734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6" name="Rectangle 7735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7" name="Rectangle 7736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8" name="Rectangle 7737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9" name="Rectangle 7738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0" name="Rectangle 7739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1" name="Rectangle 7740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2" name="Rectangle 7741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3" name="Rectangle 7742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4" name="Rectangle 7743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5" name="Rectangle 7744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6" name="Rectangle 7745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7" name="Rectangle 7746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8" name="Rectangle 7747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9" name="Rectangle 7748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50" name="Rectangle 7749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51" name="Rectangle 7750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52" name="Rectangle 7751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53" name="Rectangle 7752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54" name="Rectangle 7753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55" name="Rectangle 7754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56" name="Rectangle 7755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57" name="Rectangle 7756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7758" name="Rectangle 7757"/>
            <p:cNvSpPr/>
            <p:nvPr/>
          </p:nvSpPr>
          <p:spPr>
            <a:xfrm>
              <a:off x="4268788" y="4257675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7759" name="Rectangle 7758"/>
            <p:cNvSpPr/>
            <p:nvPr/>
          </p:nvSpPr>
          <p:spPr>
            <a:xfrm>
              <a:off x="4284663" y="4257675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7760" name="Group 7759"/>
            <p:cNvGrpSpPr/>
            <p:nvPr/>
          </p:nvGrpSpPr>
          <p:grpSpPr>
            <a:xfrm>
              <a:off x="5500048" y="4257375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7761" name="Rectangle 7760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62" name="Rectangle 7761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63" name="Rectangle 7762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64" name="Rectangle 7763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65" name="Rectangle 7764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66" name="Rectangle 7765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67" name="Rectangle 7766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68" name="Rectangle 7767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69" name="Rectangle 7768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0" name="Rectangle 7769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1" name="Rectangle 7770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2" name="Rectangle 7771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3" name="Rectangle 7772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4" name="Rectangle 7773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5" name="Rectangle 7774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6" name="Rectangle 7775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7" name="Rectangle 7776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8" name="Rectangle 7777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9" name="Rectangle 7778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0" name="Rectangle 7779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1" name="Rectangle 7780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2" name="Rectangle 7781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3" name="Rectangle 7782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4" name="Rectangle 7783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5" name="Rectangle 7784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6" name="Rectangle 7785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7" name="Rectangle 7786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8" name="Rectangle 7787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9" name="Rectangle 7788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0" name="Rectangle 7789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1" name="Rectangle 7790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2" name="Rectangle 7791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3" name="Rectangle 7792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4" name="Rectangle 7793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5" name="Rectangle 7794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6" name="Rectangle 7795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7" name="Rectangle 7796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8" name="Rectangle 7797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9" name="Rectangle 7798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0" name="Rectangle 7799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1" name="Rectangle 7800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2" name="Rectangle 7801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3" name="Rectangle 7802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4" name="Rectangle 7803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5" name="Rectangle 7804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6" name="Rectangle 7805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7" name="Rectangle 7806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8" name="Rectangle 7807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9" name="Rectangle 7808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0" name="Rectangle 7809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1" name="Rectangle 7810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2" name="Rectangle 7811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3" name="Rectangle 7812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4" name="Rectangle 7813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5" name="Rectangle 7814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6" name="Rectangle 7815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7" name="Rectangle 7816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8" name="Rectangle 7817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9" name="Rectangle 7818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0" name="Rectangle 7819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1" name="Rectangle 7820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2" name="Rectangle 7821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3" name="Rectangle 7822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4" name="Rectangle 7823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5" name="Rectangle 7824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6" name="Rectangle 7825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7" name="Rectangle 7826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8" name="Rectangle 7827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9" name="Rectangle 7828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0" name="Rectangle 7829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1" name="Rectangle 7830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2" name="Rectangle 7831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3" name="Rectangle 7832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4" name="Rectangle 7833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5" name="Rectangle 7834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6" name="Rectangle 7835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7" name="Rectangle 7836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8" name="Rectangle 7837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9" name="Rectangle 7838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0" name="Rectangle 7839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1" name="Rectangle 7840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2" name="Rectangle 7841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3" name="Rectangle 7842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4" name="Rectangle 7843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5" name="Rectangle 7844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6" name="Rectangle 7845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7" name="Rectangle 7846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8" name="Rectangle 7847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9" name="Rectangle 7848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0" name="Rectangle 7849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1" name="Rectangle 7850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2" name="Rectangle 7851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3" name="Rectangle 7852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4" name="Rectangle 7853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5" name="Rectangle 7854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6" name="Rectangle 7855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7" name="Rectangle 7856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8" name="Rectangle 7857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9" name="Rectangle 7858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0" name="Rectangle 7859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1" name="Rectangle 7860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2" name="Rectangle 7861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3" name="Rectangle 7862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4" name="Rectangle 7863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5" name="Rectangle 7864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6" name="Rectangle 7865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7" name="Rectangle 7866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8" name="Rectangle 7867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9" name="Rectangle 7868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0" name="Rectangle 7869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1" name="Rectangle 7870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2" name="Rectangle 7871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3" name="Rectangle 7872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4" name="Rectangle 7873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5" name="Rectangle 7874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6" name="Rectangle 7875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7" name="Rectangle 7876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8" name="Rectangle 7877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9" name="Rectangle 7878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0" name="Rectangle 7879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1" name="Rectangle 7880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2" name="Rectangle 7881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3" name="Rectangle 7882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4" name="Rectangle 7883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5" name="Rectangle 7884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6" name="Rectangle 7885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7" name="Rectangle 7886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8" name="Rectangle 7887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9" name="Rectangle 7888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0" name="Rectangle 7889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1" name="Rectangle 7890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2" name="Rectangle 7891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3" name="Rectangle 7892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4" name="Rectangle 7893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5" name="Rectangle 7894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6" name="Rectangle 7895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7" name="Rectangle 7896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8" name="Rectangle 7897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9" name="Rectangle 7898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0" name="Rectangle 7899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1" name="Rectangle 7900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2" name="Rectangle 7901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3" name="Rectangle 7902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4" name="Rectangle 7903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5" name="Rectangle 7904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6" name="Rectangle 7905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7" name="Rectangle 7906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8" name="Rectangle 7907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9" name="Rectangle 7908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0" name="Rectangle 7909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1" name="Rectangle 7910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2" name="Rectangle 7911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3" name="Rectangle 7912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4" name="Rectangle 7913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5" name="Rectangle 7914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6" name="Rectangle 7915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7" name="Rectangle 7916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8" name="Rectangle 7917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9" name="Rectangle 7918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0" name="Rectangle 7919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1" name="Rectangle 7920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2" name="Rectangle 7921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3" name="Rectangle 7922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4" name="Rectangle 7923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5" name="Rectangle 7924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6" name="Rectangle 7925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7" name="Rectangle 7926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8" name="Rectangle 7927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9" name="Rectangle 7928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0" name="Rectangle 7929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1" name="Rectangle 7930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2" name="Rectangle 7931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3" name="Rectangle 7932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4" name="Rectangle 7933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5" name="Rectangle 7934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6" name="Rectangle 7935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7" name="Rectangle 7936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8" name="Rectangle 7937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9" name="Rectangle 7938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40" name="Rectangle 7939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41" name="Rectangle 7940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42" name="Rectangle 7941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43" name="Rectangle 7942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44" name="Rectangle 7943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45" name="Rectangle 7944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46" name="Rectangle 7945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47" name="Rectangle 7946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48" name="Rectangle 7947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49" name="Rectangle 7948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50" name="Rectangle 7949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51" name="Rectangle 7950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52" name="Rectangle 7951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53" name="Rectangle 7952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54" name="Rectangle 7953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55" name="Rectangle 7954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56" name="Rectangle 7955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57" name="Rectangle 7956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58" name="Rectangle 7957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59" name="Rectangle 7958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60" name="Rectangle 7959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61" name="Rectangle 7960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62" name="Rectangle 7961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63" name="Rectangle 7962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64" name="Rectangle 7963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65" name="Rectangle 7964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66" name="Rectangle 7965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67" name="Rectangle 7966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68" name="Rectangle 7967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69" name="Rectangle 7968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70" name="Rectangle 7969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71" name="Rectangle 7970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72" name="Rectangle 7971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73" name="Rectangle 7972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74" name="Rectangle 7973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75" name="Rectangle 7974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76" name="Rectangle 7975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77" name="Rectangle 7976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78" name="Rectangle 7977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79" name="Rectangle 7978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80" name="Rectangle 7979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81" name="Rectangle 7980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82" name="Rectangle 7981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83" name="Rectangle 7982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84" name="Rectangle 7983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85" name="Rectangle 7984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86" name="Rectangle 7985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87" name="Rectangle 7986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88" name="Rectangle 7987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89" name="Rectangle 7988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90" name="Rectangle 7989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91" name="Rectangle 7990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92" name="Rectangle 7991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93" name="Rectangle 7992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94" name="Rectangle 7993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95" name="Rectangle 7994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96" name="Rectangle 7995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97" name="Rectangle 7996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98" name="Rectangle 7997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99" name="Rectangle 7998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00" name="Rectangle 7999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01" name="Rectangle 8000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02" name="Rectangle 8001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03" name="Rectangle 8002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04" name="Rectangle 8003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05" name="Rectangle 8004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06" name="Rectangle 8005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07" name="Rectangle 8006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08" name="Rectangle 8007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09" name="Rectangle 8008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10" name="Rectangle 8009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11" name="Rectangle 8010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12" name="Rectangle 8011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13" name="Rectangle 8012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14" name="Rectangle 8013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15" name="Rectangle 8014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16" name="Rectangle 8015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8017" name="Rectangle 8016"/>
            <p:cNvSpPr/>
            <p:nvPr/>
          </p:nvSpPr>
          <p:spPr>
            <a:xfrm>
              <a:off x="5487988" y="426085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8018" name="Rectangle 8017"/>
            <p:cNvSpPr/>
            <p:nvPr/>
          </p:nvSpPr>
          <p:spPr>
            <a:xfrm>
              <a:off x="5503863" y="426085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grpSp>
          <p:nvGrpSpPr>
            <p:cNvPr id="8019" name="Group 8018"/>
            <p:cNvGrpSpPr/>
            <p:nvPr/>
          </p:nvGrpSpPr>
          <p:grpSpPr>
            <a:xfrm>
              <a:off x="6696568" y="4257375"/>
              <a:ext cx="1226024" cy="1231710"/>
              <a:chOff x="148419" y="2895600"/>
              <a:chExt cx="1226024" cy="1231710"/>
            </a:xfrm>
            <a:noFill/>
          </p:grpSpPr>
          <p:sp>
            <p:nvSpPr>
              <p:cNvPr id="8020" name="Rectangle 8019"/>
              <p:cNvSpPr/>
              <p:nvPr/>
            </p:nvSpPr>
            <p:spPr>
              <a:xfrm>
                <a:off x="150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21" name="Rectangle 8020"/>
              <p:cNvSpPr/>
              <p:nvPr/>
            </p:nvSpPr>
            <p:spPr>
              <a:xfrm>
                <a:off x="226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22" name="Rectangle 8021"/>
              <p:cNvSpPr/>
              <p:nvPr/>
            </p:nvSpPr>
            <p:spPr>
              <a:xfrm>
                <a:off x="303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23" name="Rectangle 8022"/>
              <p:cNvSpPr/>
              <p:nvPr/>
            </p:nvSpPr>
            <p:spPr>
              <a:xfrm>
                <a:off x="3792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24" name="Rectangle 8023"/>
              <p:cNvSpPr/>
              <p:nvPr/>
            </p:nvSpPr>
            <p:spPr>
              <a:xfrm>
                <a:off x="4554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25" name="Rectangle 8024"/>
              <p:cNvSpPr/>
              <p:nvPr/>
            </p:nvSpPr>
            <p:spPr>
              <a:xfrm>
                <a:off x="5316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26" name="Rectangle 8025"/>
              <p:cNvSpPr/>
              <p:nvPr/>
            </p:nvSpPr>
            <p:spPr>
              <a:xfrm>
                <a:off x="6078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27" name="Rectangle 8026"/>
              <p:cNvSpPr/>
              <p:nvPr/>
            </p:nvSpPr>
            <p:spPr>
              <a:xfrm>
                <a:off x="684094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28" name="Rectangle 8027"/>
              <p:cNvSpPr/>
              <p:nvPr/>
            </p:nvSpPr>
            <p:spPr>
              <a:xfrm>
                <a:off x="7620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29" name="Rectangle 8028"/>
              <p:cNvSpPr/>
              <p:nvPr/>
            </p:nvSpPr>
            <p:spPr>
              <a:xfrm>
                <a:off x="8382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30" name="Rectangle 8029"/>
              <p:cNvSpPr/>
              <p:nvPr/>
            </p:nvSpPr>
            <p:spPr>
              <a:xfrm>
                <a:off x="9144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31" name="Rectangle 8030"/>
              <p:cNvSpPr/>
              <p:nvPr/>
            </p:nvSpPr>
            <p:spPr>
              <a:xfrm>
                <a:off x="990600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32" name="Rectangle 8031"/>
              <p:cNvSpPr/>
              <p:nvPr/>
            </p:nvSpPr>
            <p:spPr>
              <a:xfrm>
                <a:off x="10696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33" name="Rectangle 8032"/>
              <p:cNvSpPr/>
              <p:nvPr/>
            </p:nvSpPr>
            <p:spPr>
              <a:xfrm>
                <a:off x="11458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34" name="Rectangle 8033"/>
              <p:cNvSpPr/>
              <p:nvPr/>
            </p:nvSpPr>
            <p:spPr>
              <a:xfrm>
                <a:off x="12220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35" name="Rectangle 8034"/>
              <p:cNvSpPr/>
              <p:nvPr/>
            </p:nvSpPr>
            <p:spPr>
              <a:xfrm>
                <a:off x="1298243" y="2895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36" name="Rectangle 8035"/>
              <p:cNvSpPr/>
              <p:nvPr/>
            </p:nvSpPr>
            <p:spPr>
              <a:xfrm>
                <a:off x="150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37" name="Rectangle 8036"/>
              <p:cNvSpPr/>
              <p:nvPr/>
            </p:nvSpPr>
            <p:spPr>
              <a:xfrm>
                <a:off x="226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38" name="Rectangle 8037"/>
              <p:cNvSpPr/>
              <p:nvPr/>
            </p:nvSpPr>
            <p:spPr>
              <a:xfrm>
                <a:off x="303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39" name="Rectangle 8038"/>
              <p:cNvSpPr/>
              <p:nvPr/>
            </p:nvSpPr>
            <p:spPr>
              <a:xfrm>
                <a:off x="3792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40" name="Rectangle 8039"/>
              <p:cNvSpPr/>
              <p:nvPr/>
            </p:nvSpPr>
            <p:spPr>
              <a:xfrm>
                <a:off x="4554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41" name="Rectangle 8040"/>
              <p:cNvSpPr/>
              <p:nvPr/>
            </p:nvSpPr>
            <p:spPr>
              <a:xfrm>
                <a:off x="5316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42" name="Rectangle 8041"/>
              <p:cNvSpPr/>
              <p:nvPr/>
            </p:nvSpPr>
            <p:spPr>
              <a:xfrm>
                <a:off x="6078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43" name="Rectangle 8042"/>
              <p:cNvSpPr/>
              <p:nvPr/>
            </p:nvSpPr>
            <p:spPr>
              <a:xfrm>
                <a:off x="684094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44" name="Rectangle 8043"/>
              <p:cNvSpPr/>
              <p:nvPr/>
            </p:nvSpPr>
            <p:spPr>
              <a:xfrm>
                <a:off x="7620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45" name="Rectangle 8044"/>
              <p:cNvSpPr/>
              <p:nvPr/>
            </p:nvSpPr>
            <p:spPr>
              <a:xfrm>
                <a:off x="8382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46" name="Rectangle 8045"/>
              <p:cNvSpPr/>
              <p:nvPr/>
            </p:nvSpPr>
            <p:spPr>
              <a:xfrm>
                <a:off x="9144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47" name="Rectangle 8046"/>
              <p:cNvSpPr/>
              <p:nvPr/>
            </p:nvSpPr>
            <p:spPr>
              <a:xfrm>
                <a:off x="990600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48" name="Rectangle 8047"/>
              <p:cNvSpPr/>
              <p:nvPr/>
            </p:nvSpPr>
            <p:spPr>
              <a:xfrm>
                <a:off x="10696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49" name="Rectangle 8048"/>
              <p:cNvSpPr/>
              <p:nvPr/>
            </p:nvSpPr>
            <p:spPr>
              <a:xfrm>
                <a:off x="11458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50" name="Rectangle 8049"/>
              <p:cNvSpPr/>
              <p:nvPr/>
            </p:nvSpPr>
            <p:spPr>
              <a:xfrm>
                <a:off x="12220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51" name="Rectangle 8050"/>
              <p:cNvSpPr/>
              <p:nvPr/>
            </p:nvSpPr>
            <p:spPr>
              <a:xfrm>
                <a:off x="1298243" y="29718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52" name="Rectangle 8051"/>
              <p:cNvSpPr/>
              <p:nvPr/>
            </p:nvSpPr>
            <p:spPr>
              <a:xfrm>
                <a:off x="150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53" name="Rectangle 8052"/>
              <p:cNvSpPr/>
              <p:nvPr/>
            </p:nvSpPr>
            <p:spPr>
              <a:xfrm>
                <a:off x="226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54" name="Rectangle 8053"/>
              <p:cNvSpPr/>
              <p:nvPr/>
            </p:nvSpPr>
            <p:spPr>
              <a:xfrm>
                <a:off x="303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55" name="Rectangle 8054"/>
              <p:cNvSpPr/>
              <p:nvPr/>
            </p:nvSpPr>
            <p:spPr>
              <a:xfrm>
                <a:off x="3792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56" name="Rectangle 8055"/>
              <p:cNvSpPr/>
              <p:nvPr/>
            </p:nvSpPr>
            <p:spPr>
              <a:xfrm>
                <a:off x="4554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57" name="Rectangle 8056"/>
              <p:cNvSpPr/>
              <p:nvPr/>
            </p:nvSpPr>
            <p:spPr>
              <a:xfrm>
                <a:off x="5316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58" name="Rectangle 8057"/>
              <p:cNvSpPr/>
              <p:nvPr/>
            </p:nvSpPr>
            <p:spPr>
              <a:xfrm>
                <a:off x="6078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59" name="Rectangle 8058"/>
              <p:cNvSpPr/>
              <p:nvPr/>
            </p:nvSpPr>
            <p:spPr>
              <a:xfrm>
                <a:off x="684094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60" name="Rectangle 8059"/>
              <p:cNvSpPr/>
              <p:nvPr/>
            </p:nvSpPr>
            <p:spPr>
              <a:xfrm>
                <a:off x="7620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61" name="Rectangle 8060"/>
              <p:cNvSpPr/>
              <p:nvPr/>
            </p:nvSpPr>
            <p:spPr>
              <a:xfrm>
                <a:off x="8382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62" name="Rectangle 8061"/>
              <p:cNvSpPr/>
              <p:nvPr/>
            </p:nvSpPr>
            <p:spPr>
              <a:xfrm>
                <a:off x="9144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63" name="Rectangle 8062"/>
              <p:cNvSpPr/>
              <p:nvPr/>
            </p:nvSpPr>
            <p:spPr>
              <a:xfrm>
                <a:off x="990600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64" name="Rectangle 8063"/>
              <p:cNvSpPr/>
              <p:nvPr/>
            </p:nvSpPr>
            <p:spPr>
              <a:xfrm>
                <a:off x="10696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65" name="Rectangle 8064"/>
              <p:cNvSpPr/>
              <p:nvPr/>
            </p:nvSpPr>
            <p:spPr>
              <a:xfrm>
                <a:off x="11458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66" name="Rectangle 8065"/>
              <p:cNvSpPr/>
              <p:nvPr/>
            </p:nvSpPr>
            <p:spPr>
              <a:xfrm>
                <a:off x="12220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67" name="Rectangle 8066"/>
              <p:cNvSpPr/>
              <p:nvPr/>
            </p:nvSpPr>
            <p:spPr>
              <a:xfrm>
                <a:off x="1298243" y="3054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68" name="Rectangle 8067"/>
              <p:cNvSpPr/>
              <p:nvPr/>
            </p:nvSpPr>
            <p:spPr>
              <a:xfrm>
                <a:off x="150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69" name="Rectangle 8068"/>
              <p:cNvSpPr/>
              <p:nvPr/>
            </p:nvSpPr>
            <p:spPr>
              <a:xfrm>
                <a:off x="226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70" name="Rectangle 8069"/>
              <p:cNvSpPr/>
              <p:nvPr/>
            </p:nvSpPr>
            <p:spPr>
              <a:xfrm>
                <a:off x="303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71" name="Rectangle 8070"/>
              <p:cNvSpPr/>
              <p:nvPr/>
            </p:nvSpPr>
            <p:spPr>
              <a:xfrm>
                <a:off x="3792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72" name="Rectangle 8071"/>
              <p:cNvSpPr/>
              <p:nvPr/>
            </p:nvSpPr>
            <p:spPr>
              <a:xfrm>
                <a:off x="4554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73" name="Rectangle 8072"/>
              <p:cNvSpPr/>
              <p:nvPr/>
            </p:nvSpPr>
            <p:spPr>
              <a:xfrm>
                <a:off x="5316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74" name="Rectangle 8073"/>
              <p:cNvSpPr/>
              <p:nvPr/>
            </p:nvSpPr>
            <p:spPr>
              <a:xfrm>
                <a:off x="6078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75" name="Rectangle 8074"/>
              <p:cNvSpPr/>
              <p:nvPr/>
            </p:nvSpPr>
            <p:spPr>
              <a:xfrm>
                <a:off x="684094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76" name="Rectangle 8075"/>
              <p:cNvSpPr/>
              <p:nvPr/>
            </p:nvSpPr>
            <p:spPr>
              <a:xfrm>
                <a:off x="7620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77" name="Rectangle 8076"/>
              <p:cNvSpPr/>
              <p:nvPr/>
            </p:nvSpPr>
            <p:spPr>
              <a:xfrm>
                <a:off x="8382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78" name="Rectangle 8077"/>
              <p:cNvSpPr/>
              <p:nvPr/>
            </p:nvSpPr>
            <p:spPr>
              <a:xfrm>
                <a:off x="9144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79" name="Rectangle 8078"/>
              <p:cNvSpPr/>
              <p:nvPr/>
            </p:nvSpPr>
            <p:spPr>
              <a:xfrm>
                <a:off x="990600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80" name="Rectangle 8079"/>
              <p:cNvSpPr/>
              <p:nvPr/>
            </p:nvSpPr>
            <p:spPr>
              <a:xfrm>
                <a:off x="10696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81" name="Rectangle 8080"/>
              <p:cNvSpPr/>
              <p:nvPr/>
            </p:nvSpPr>
            <p:spPr>
              <a:xfrm>
                <a:off x="11458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82" name="Rectangle 8081"/>
              <p:cNvSpPr/>
              <p:nvPr/>
            </p:nvSpPr>
            <p:spPr>
              <a:xfrm>
                <a:off x="12220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83" name="Rectangle 8082"/>
              <p:cNvSpPr/>
              <p:nvPr/>
            </p:nvSpPr>
            <p:spPr>
              <a:xfrm>
                <a:off x="1298243" y="3130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84" name="Rectangle 8083"/>
              <p:cNvSpPr/>
              <p:nvPr/>
            </p:nvSpPr>
            <p:spPr>
              <a:xfrm>
                <a:off x="148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85" name="Rectangle 8084"/>
              <p:cNvSpPr/>
              <p:nvPr/>
            </p:nvSpPr>
            <p:spPr>
              <a:xfrm>
                <a:off x="225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86" name="Rectangle 8085"/>
              <p:cNvSpPr/>
              <p:nvPr/>
            </p:nvSpPr>
            <p:spPr>
              <a:xfrm>
                <a:off x="301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87" name="Rectangle 8086"/>
              <p:cNvSpPr/>
              <p:nvPr/>
            </p:nvSpPr>
            <p:spPr>
              <a:xfrm>
                <a:off x="3775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88" name="Rectangle 8087"/>
              <p:cNvSpPr/>
              <p:nvPr/>
            </p:nvSpPr>
            <p:spPr>
              <a:xfrm>
                <a:off x="4537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89" name="Rectangle 8088"/>
              <p:cNvSpPr/>
              <p:nvPr/>
            </p:nvSpPr>
            <p:spPr>
              <a:xfrm>
                <a:off x="5299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90" name="Rectangle 8089"/>
              <p:cNvSpPr/>
              <p:nvPr/>
            </p:nvSpPr>
            <p:spPr>
              <a:xfrm>
                <a:off x="6061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91" name="Rectangle 8090"/>
              <p:cNvSpPr/>
              <p:nvPr/>
            </p:nvSpPr>
            <p:spPr>
              <a:xfrm>
                <a:off x="682388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92" name="Rectangle 8091"/>
              <p:cNvSpPr/>
              <p:nvPr/>
            </p:nvSpPr>
            <p:spPr>
              <a:xfrm>
                <a:off x="7602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93" name="Rectangle 8092"/>
              <p:cNvSpPr/>
              <p:nvPr/>
            </p:nvSpPr>
            <p:spPr>
              <a:xfrm>
                <a:off x="8364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94" name="Rectangle 8093"/>
              <p:cNvSpPr/>
              <p:nvPr/>
            </p:nvSpPr>
            <p:spPr>
              <a:xfrm>
                <a:off x="9126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95" name="Rectangle 8094"/>
              <p:cNvSpPr/>
              <p:nvPr/>
            </p:nvSpPr>
            <p:spPr>
              <a:xfrm>
                <a:off x="988894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96" name="Rectangle 8095"/>
              <p:cNvSpPr/>
              <p:nvPr/>
            </p:nvSpPr>
            <p:spPr>
              <a:xfrm>
                <a:off x="10679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97" name="Rectangle 8096"/>
              <p:cNvSpPr/>
              <p:nvPr/>
            </p:nvSpPr>
            <p:spPr>
              <a:xfrm>
                <a:off x="11441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98" name="Rectangle 8097"/>
              <p:cNvSpPr/>
              <p:nvPr/>
            </p:nvSpPr>
            <p:spPr>
              <a:xfrm>
                <a:off x="12203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099" name="Rectangle 8098"/>
              <p:cNvSpPr/>
              <p:nvPr/>
            </p:nvSpPr>
            <p:spPr>
              <a:xfrm>
                <a:off x="1296537" y="32004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00" name="Rectangle 8099"/>
              <p:cNvSpPr/>
              <p:nvPr/>
            </p:nvSpPr>
            <p:spPr>
              <a:xfrm>
                <a:off x="148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01" name="Rectangle 8100"/>
              <p:cNvSpPr/>
              <p:nvPr/>
            </p:nvSpPr>
            <p:spPr>
              <a:xfrm>
                <a:off x="225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02" name="Rectangle 8101"/>
              <p:cNvSpPr/>
              <p:nvPr/>
            </p:nvSpPr>
            <p:spPr>
              <a:xfrm>
                <a:off x="301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03" name="Rectangle 8102"/>
              <p:cNvSpPr/>
              <p:nvPr/>
            </p:nvSpPr>
            <p:spPr>
              <a:xfrm>
                <a:off x="3775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04" name="Rectangle 8103"/>
              <p:cNvSpPr/>
              <p:nvPr/>
            </p:nvSpPr>
            <p:spPr>
              <a:xfrm>
                <a:off x="4537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05" name="Rectangle 8104"/>
              <p:cNvSpPr/>
              <p:nvPr/>
            </p:nvSpPr>
            <p:spPr>
              <a:xfrm>
                <a:off x="5299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06" name="Rectangle 8105"/>
              <p:cNvSpPr/>
              <p:nvPr/>
            </p:nvSpPr>
            <p:spPr>
              <a:xfrm>
                <a:off x="6061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07" name="Rectangle 8106"/>
              <p:cNvSpPr/>
              <p:nvPr/>
            </p:nvSpPr>
            <p:spPr>
              <a:xfrm>
                <a:off x="682388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08" name="Rectangle 8107"/>
              <p:cNvSpPr/>
              <p:nvPr/>
            </p:nvSpPr>
            <p:spPr>
              <a:xfrm>
                <a:off x="7602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09" name="Rectangle 8108"/>
              <p:cNvSpPr/>
              <p:nvPr/>
            </p:nvSpPr>
            <p:spPr>
              <a:xfrm>
                <a:off x="8364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10" name="Rectangle 8109"/>
              <p:cNvSpPr/>
              <p:nvPr/>
            </p:nvSpPr>
            <p:spPr>
              <a:xfrm>
                <a:off x="9126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11" name="Rectangle 8110"/>
              <p:cNvSpPr/>
              <p:nvPr/>
            </p:nvSpPr>
            <p:spPr>
              <a:xfrm>
                <a:off x="988894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12" name="Rectangle 8111"/>
              <p:cNvSpPr/>
              <p:nvPr/>
            </p:nvSpPr>
            <p:spPr>
              <a:xfrm>
                <a:off x="10679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13" name="Rectangle 8112"/>
              <p:cNvSpPr/>
              <p:nvPr/>
            </p:nvSpPr>
            <p:spPr>
              <a:xfrm>
                <a:off x="11441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14" name="Rectangle 8113"/>
              <p:cNvSpPr/>
              <p:nvPr/>
            </p:nvSpPr>
            <p:spPr>
              <a:xfrm>
                <a:off x="12203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15" name="Rectangle 8114"/>
              <p:cNvSpPr/>
              <p:nvPr/>
            </p:nvSpPr>
            <p:spPr>
              <a:xfrm>
                <a:off x="1296537" y="327660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16" name="Rectangle 8115"/>
              <p:cNvSpPr/>
              <p:nvPr/>
            </p:nvSpPr>
            <p:spPr>
              <a:xfrm>
                <a:off x="148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17" name="Rectangle 8116"/>
              <p:cNvSpPr/>
              <p:nvPr/>
            </p:nvSpPr>
            <p:spPr>
              <a:xfrm>
                <a:off x="225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18" name="Rectangle 8117"/>
              <p:cNvSpPr/>
              <p:nvPr/>
            </p:nvSpPr>
            <p:spPr>
              <a:xfrm>
                <a:off x="301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19" name="Rectangle 8118"/>
              <p:cNvSpPr/>
              <p:nvPr/>
            </p:nvSpPr>
            <p:spPr>
              <a:xfrm>
                <a:off x="3775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20" name="Rectangle 8119"/>
              <p:cNvSpPr/>
              <p:nvPr/>
            </p:nvSpPr>
            <p:spPr>
              <a:xfrm>
                <a:off x="4537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21" name="Rectangle 8120"/>
              <p:cNvSpPr/>
              <p:nvPr/>
            </p:nvSpPr>
            <p:spPr>
              <a:xfrm>
                <a:off x="5299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22" name="Rectangle 8121"/>
              <p:cNvSpPr/>
              <p:nvPr/>
            </p:nvSpPr>
            <p:spPr>
              <a:xfrm>
                <a:off x="6061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23" name="Rectangle 8122"/>
              <p:cNvSpPr/>
              <p:nvPr/>
            </p:nvSpPr>
            <p:spPr>
              <a:xfrm>
                <a:off x="682388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24" name="Rectangle 8123"/>
              <p:cNvSpPr/>
              <p:nvPr/>
            </p:nvSpPr>
            <p:spPr>
              <a:xfrm>
                <a:off x="7602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25" name="Rectangle 8124"/>
              <p:cNvSpPr/>
              <p:nvPr/>
            </p:nvSpPr>
            <p:spPr>
              <a:xfrm>
                <a:off x="8364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26" name="Rectangle 8125"/>
              <p:cNvSpPr/>
              <p:nvPr/>
            </p:nvSpPr>
            <p:spPr>
              <a:xfrm>
                <a:off x="9126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27" name="Rectangle 8126"/>
              <p:cNvSpPr/>
              <p:nvPr/>
            </p:nvSpPr>
            <p:spPr>
              <a:xfrm>
                <a:off x="988894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28" name="Rectangle 8127"/>
              <p:cNvSpPr/>
              <p:nvPr/>
            </p:nvSpPr>
            <p:spPr>
              <a:xfrm>
                <a:off x="10679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29" name="Rectangle 8128"/>
              <p:cNvSpPr/>
              <p:nvPr/>
            </p:nvSpPr>
            <p:spPr>
              <a:xfrm>
                <a:off x="11441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30" name="Rectangle 8129"/>
              <p:cNvSpPr/>
              <p:nvPr/>
            </p:nvSpPr>
            <p:spPr>
              <a:xfrm>
                <a:off x="12203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31" name="Rectangle 8130"/>
              <p:cNvSpPr/>
              <p:nvPr/>
            </p:nvSpPr>
            <p:spPr>
              <a:xfrm>
                <a:off x="1296537" y="33590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32" name="Rectangle 8131"/>
              <p:cNvSpPr/>
              <p:nvPr/>
            </p:nvSpPr>
            <p:spPr>
              <a:xfrm>
                <a:off x="148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33" name="Rectangle 8132"/>
              <p:cNvSpPr/>
              <p:nvPr/>
            </p:nvSpPr>
            <p:spPr>
              <a:xfrm>
                <a:off x="225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34" name="Rectangle 8133"/>
              <p:cNvSpPr/>
              <p:nvPr/>
            </p:nvSpPr>
            <p:spPr>
              <a:xfrm>
                <a:off x="301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35" name="Rectangle 8134"/>
              <p:cNvSpPr/>
              <p:nvPr/>
            </p:nvSpPr>
            <p:spPr>
              <a:xfrm>
                <a:off x="3775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36" name="Rectangle 8135"/>
              <p:cNvSpPr/>
              <p:nvPr/>
            </p:nvSpPr>
            <p:spPr>
              <a:xfrm>
                <a:off x="4537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37" name="Rectangle 8136"/>
              <p:cNvSpPr/>
              <p:nvPr/>
            </p:nvSpPr>
            <p:spPr>
              <a:xfrm>
                <a:off x="5299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38" name="Rectangle 8137"/>
              <p:cNvSpPr/>
              <p:nvPr/>
            </p:nvSpPr>
            <p:spPr>
              <a:xfrm>
                <a:off x="6061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39" name="Rectangle 8138"/>
              <p:cNvSpPr/>
              <p:nvPr/>
            </p:nvSpPr>
            <p:spPr>
              <a:xfrm>
                <a:off x="682388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40" name="Rectangle 8139"/>
              <p:cNvSpPr/>
              <p:nvPr/>
            </p:nvSpPr>
            <p:spPr>
              <a:xfrm>
                <a:off x="7602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41" name="Rectangle 8140"/>
              <p:cNvSpPr/>
              <p:nvPr/>
            </p:nvSpPr>
            <p:spPr>
              <a:xfrm>
                <a:off x="8364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42" name="Rectangle 8141"/>
              <p:cNvSpPr/>
              <p:nvPr/>
            </p:nvSpPr>
            <p:spPr>
              <a:xfrm>
                <a:off x="9126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43" name="Rectangle 8142"/>
              <p:cNvSpPr/>
              <p:nvPr/>
            </p:nvSpPr>
            <p:spPr>
              <a:xfrm>
                <a:off x="988894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44" name="Rectangle 8143"/>
              <p:cNvSpPr/>
              <p:nvPr/>
            </p:nvSpPr>
            <p:spPr>
              <a:xfrm>
                <a:off x="10679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45" name="Rectangle 8144"/>
              <p:cNvSpPr/>
              <p:nvPr/>
            </p:nvSpPr>
            <p:spPr>
              <a:xfrm>
                <a:off x="11441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46" name="Rectangle 8145"/>
              <p:cNvSpPr/>
              <p:nvPr/>
            </p:nvSpPr>
            <p:spPr>
              <a:xfrm>
                <a:off x="12203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47" name="Rectangle 8146"/>
              <p:cNvSpPr/>
              <p:nvPr/>
            </p:nvSpPr>
            <p:spPr>
              <a:xfrm>
                <a:off x="1296537" y="3435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48" name="Rectangle 8147"/>
              <p:cNvSpPr/>
              <p:nvPr/>
            </p:nvSpPr>
            <p:spPr>
              <a:xfrm>
                <a:off x="150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49" name="Rectangle 8148"/>
              <p:cNvSpPr/>
              <p:nvPr/>
            </p:nvSpPr>
            <p:spPr>
              <a:xfrm>
                <a:off x="226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50" name="Rectangle 8149"/>
              <p:cNvSpPr/>
              <p:nvPr/>
            </p:nvSpPr>
            <p:spPr>
              <a:xfrm>
                <a:off x="302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51" name="Rectangle 8150"/>
              <p:cNvSpPr/>
              <p:nvPr/>
            </p:nvSpPr>
            <p:spPr>
              <a:xfrm>
                <a:off x="3787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52" name="Rectangle 8151"/>
              <p:cNvSpPr/>
              <p:nvPr/>
            </p:nvSpPr>
            <p:spPr>
              <a:xfrm>
                <a:off x="4549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53" name="Rectangle 8152"/>
              <p:cNvSpPr/>
              <p:nvPr/>
            </p:nvSpPr>
            <p:spPr>
              <a:xfrm>
                <a:off x="5311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54" name="Rectangle 8153"/>
              <p:cNvSpPr/>
              <p:nvPr/>
            </p:nvSpPr>
            <p:spPr>
              <a:xfrm>
                <a:off x="6073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55" name="Rectangle 8154"/>
              <p:cNvSpPr/>
              <p:nvPr/>
            </p:nvSpPr>
            <p:spPr>
              <a:xfrm>
                <a:off x="683525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56" name="Rectangle 8155"/>
              <p:cNvSpPr/>
              <p:nvPr/>
            </p:nvSpPr>
            <p:spPr>
              <a:xfrm>
                <a:off x="7614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57" name="Rectangle 8156"/>
              <p:cNvSpPr/>
              <p:nvPr/>
            </p:nvSpPr>
            <p:spPr>
              <a:xfrm>
                <a:off x="8376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58" name="Rectangle 8157"/>
              <p:cNvSpPr/>
              <p:nvPr/>
            </p:nvSpPr>
            <p:spPr>
              <a:xfrm>
                <a:off x="9138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59" name="Rectangle 8158"/>
              <p:cNvSpPr/>
              <p:nvPr/>
            </p:nvSpPr>
            <p:spPr>
              <a:xfrm>
                <a:off x="990031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60" name="Rectangle 8159"/>
              <p:cNvSpPr/>
              <p:nvPr/>
            </p:nvSpPr>
            <p:spPr>
              <a:xfrm>
                <a:off x="10690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61" name="Rectangle 8160"/>
              <p:cNvSpPr/>
              <p:nvPr/>
            </p:nvSpPr>
            <p:spPr>
              <a:xfrm>
                <a:off x="11452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62" name="Rectangle 8161"/>
              <p:cNvSpPr/>
              <p:nvPr/>
            </p:nvSpPr>
            <p:spPr>
              <a:xfrm>
                <a:off x="12214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63" name="Rectangle 8162"/>
              <p:cNvSpPr/>
              <p:nvPr/>
            </p:nvSpPr>
            <p:spPr>
              <a:xfrm>
                <a:off x="1297674" y="3511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64" name="Rectangle 8163"/>
              <p:cNvSpPr/>
              <p:nvPr/>
            </p:nvSpPr>
            <p:spPr>
              <a:xfrm>
                <a:off x="150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65" name="Rectangle 8164"/>
              <p:cNvSpPr/>
              <p:nvPr/>
            </p:nvSpPr>
            <p:spPr>
              <a:xfrm>
                <a:off x="226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66" name="Rectangle 8165"/>
              <p:cNvSpPr/>
              <p:nvPr/>
            </p:nvSpPr>
            <p:spPr>
              <a:xfrm>
                <a:off x="302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67" name="Rectangle 8166"/>
              <p:cNvSpPr/>
              <p:nvPr/>
            </p:nvSpPr>
            <p:spPr>
              <a:xfrm>
                <a:off x="3787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68" name="Rectangle 8167"/>
              <p:cNvSpPr/>
              <p:nvPr/>
            </p:nvSpPr>
            <p:spPr>
              <a:xfrm>
                <a:off x="4549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69" name="Rectangle 8168"/>
              <p:cNvSpPr/>
              <p:nvPr/>
            </p:nvSpPr>
            <p:spPr>
              <a:xfrm>
                <a:off x="5311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70" name="Rectangle 8169"/>
              <p:cNvSpPr/>
              <p:nvPr/>
            </p:nvSpPr>
            <p:spPr>
              <a:xfrm>
                <a:off x="6073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71" name="Rectangle 8170"/>
              <p:cNvSpPr/>
              <p:nvPr/>
            </p:nvSpPr>
            <p:spPr>
              <a:xfrm>
                <a:off x="683525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72" name="Rectangle 8171"/>
              <p:cNvSpPr/>
              <p:nvPr/>
            </p:nvSpPr>
            <p:spPr>
              <a:xfrm>
                <a:off x="7614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73" name="Rectangle 8172"/>
              <p:cNvSpPr/>
              <p:nvPr/>
            </p:nvSpPr>
            <p:spPr>
              <a:xfrm>
                <a:off x="8376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74" name="Rectangle 8173"/>
              <p:cNvSpPr/>
              <p:nvPr/>
            </p:nvSpPr>
            <p:spPr>
              <a:xfrm>
                <a:off x="9138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75" name="Rectangle 8174"/>
              <p:cNvSpPr/>
              <p:nvPr/>
            </p:nvSpPr>
            <p:spPr>
              <a:xfrm>
                <a:off x="990031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76" name="Rectangle 8175"/>
              <p:cNvSpPr/>
              <p:nvPr/>
            </p:nvSpPr>
            <p:spPr>
              <a:xfrm>
                <a:off x="10690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77" name="Rectangle 8176"/>
              <p:cNvSpPr/>
              <p:nvPr/>
            </p:nvSpPr>
            <p:spPr>
              <a:xfrm>
                <a:off x="11452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78" name="Rectangle 8177"/>
              <p:cNvSpPr/>
              <p:nvPr/>
            </p:nvSpPr>
            <p:spPr>
              <a:xfrm>
                <a:off x="12214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79" name="Rectangle 8178"/>
              <p:cNvSpPr/>
              <p:nvPr/>
            </p:nvSpPr>
            <p:spPr>
              <a:xfrm>
                <a:off x="1297674" y="35876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80" name="Rectangle 8179"/>
              <p:cNvSpPr/>
              <p:nvPr/>
            </p:nvSpPr>
            <p:spPr>
              <a:xfrm>
                <a:off x="150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81" name="Rectangle 8180"/>
              <p:cNvSpPr/>
              <p:nvPr/>
            </p:nvSpPr>
            <p:spPr>
              <a:xfrm>
                <a:off x="226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82" name="Rectangle 8181"/>
              <p:cNvSpPr/>
              <p:nvPr/>
            </p:nvSpPr>
            <p:spPr>
              <a:xfrm>
                <a:off x="302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83" name="Rectangle 8182"/>
              <p:cNvSpPr/>
              <p:nvPr/>
            </p:nvSpPr>
            <p:spPr>
              <a:xfrm>
                <a:off x="3787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84" name="Rectangle 8183"/>
              <p:cNvSpPr/>
              <p:nvPr/>
            </p:nvSpPr>
            <p:spPr>
              <a:xfrm>
                <a:off x="4549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85" name="Rectangle 8184"/>
              <p:cNvSpPr/>
              <p:nvPr/>
            </p:nvSpPr>
            <p:spPr>
              <a:xfrm>
                <a:off x="5311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86" name="Rectangle 8185"/>
              <p:cNvSpPr/>
              <p:nvPr/>
            </p:nvSpPr>
            <p:spPr>
              <a:xfrm>
                <a:off x="6073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87" name="Rectangle 8186"/>
              <p:cNvSpPr/>
              <p:nvPr/>
            </p:nvSpPr>
            <p:spPr>
              <a:xfrm>
                <a:off x="683525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88" name="Rectangle 8187"/>
              <p:cNvSpPr/>
              <p:nvPr/>
            </p:nvSpPr>
            <p:spPr>
              <a:xfrm>
                <a:off x="7614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89" name="Rectangle 8188"/>
              <p:cNvSpPr/>
              <p:nvPr/>
            </p:nvSpPr>
            <p:spPr>
              <a:xfrm>
                <a:off x="8376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90" name="Rectangle 8189"/>
              <p:cNvSpPr/>
              <p:nvPr/>
            </p:nvSpPr>
            <p:spPr>
              <a:xfrm>
                <a:off x="9138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91" name="Rectangle 8190"/>
              <p:cNvSpPr/>
              <p:nvPr/>
            </p:nvSpPr>
            <p:spPr>
              <a:xfrm>
                <a:off x="990031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92" name="Rectangle 8191"/>
              <p:cNvSpPr/>
              <p:nvPr/>
            </p:nvSpPr>
            <p:spPr>
              <a:xfrm>
                <a:off x="10690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93" name="Rectangle 8192"/>
              <p:cNvSpPr/>
              <p:nvPr/>
            </p:nvSpPr>
            <p:spPr>
              <a:xfrm>
                <a:off x="11452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94" name="Rectangle 8193"/>
              <p:cNvSpPr/>
              <p:nvPr/>
            </p:nvSpPr>
            <p:spPr>
              <a:xfrm>
                <a:off x="12214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95" name="Rectangle 8194"/>
              <p:cNvSpPr/>
              <p:nvPr/>
            </p:nvSpPr>
            <p:spPr>
              <a:xfrm>
                <a:off x="1297674" y="3670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96" name="Rectangle 8195"/>
              <p:cNvSpPr/>
              <p:nvPr/>
            </p:nvSpPr>
            <p:spPr>
              <a:xfrm>
                <a:off x="150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97" name="Rectangle 8196"/>
              <p:cNvSpPr/>
              <p:nvPr/>
            </p:nvSpPr>
            <p:spPr>
              <a:xfrm>
                <a:off x="226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98" name="Rectangle 8197"/>
              <p:cNvSpPr/>
              <p:nvPr/>
            </p:nvSpPr>
            <p:spPr>
              <a:xfrm>
                <a:off x="302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199" name="Rectangle 8198"/>
              <p:cNvSpPr/>
              <p:nvPr/>
            </p:nvSpPr>
            <p:spPr>
              <a:xfrm>
                <a:off x="3787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00" name="Rectangle 8199"/>
              <p:cNvSpPr/>
              <p:nvPr/>
            </p:nvSpPr>
            <p:spPr>
              <a:xfrm>
                <a:off x="4549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01" name="Rectangle 8200"/>
              <p:cNvSpPr/>
              <p:nvPr/>
            </p:nvSpPr>
            <p:spPr>
              <a:xfrm>
                <a:off x="5311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02" name="Rectangle 8201"/>
              <p:cNvSpPr/>
              <p:nvPr/>
            </p:nvSpPr>
            <p:spPr>
              <a:xfrm>
                <a:off x="6073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03" name="Rectangle 8202"/>
              <p:cNvSpPr/>
              <p:nvPr/>
            </p:nvSpPr>
            <p:spPr>
              <a:xfrm>
                <a:off x="683525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04" name="Rectangle 8203"/>
              <p:cNvSpPr/>
              <p:nvPr/>
            </p:nvSpPr>
            <p:spPr>
              <a:xfrm>
                <a:off x="7614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05" name="Rectangle 8204"/>
              <p:cNvSpPr/>
              <p:nvPr/>
            </p:nvSpPr>
            <p:spPr>
              <a:xfrm>
                <a:off x="8376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06" name="Rectangle 8205"/>
              <p:cNvSpPr/>
              <p:nvPr/>
            </p:nvSpPr>
            <p:spPr>
              <a:xfrm>
                <a:off x="9138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07" name="Rectangle 8206"/>
              <p:cNvSpPr/>
              <p:nvPr/>
            </p:nvSpPr>
            <p:spPr>
              <a:xfrm>
                <a:off x="990031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08" name="Rectangle 8207"/>
              <p:cNvSpPr/>
              <p:nvPr/>
            </p:nvSpPr>
            <p:spPr>
              <a:xfrm>
                <a:off x="10690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09" name="Rectangle 8208"/>
              <p:cNvSpPr/>
              <p:nvPr/>
            </p:nvSpPr>
            <p:spPr>
              <a:xfrm>
                <a:off x="11452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10" name="Rectangle 8209"/>
              <p:cNvSpPr/>
              <p:nvPr/>
            </p:nvSpPr>
            <p:spPr>
              <a:xfrm>
                <a:off x="12214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11" name="Rectangle 8210"/>
              <p:cNvSpPr/>
              <p:nvPr/>
            </p:nvSpPr>
            <p:spPr>
              <a:xfrm>
                <a:off x="1297674" y="37463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12" name="Rectangle 8211"/>
              <p:cNvSpPr/>
              <p:nvPr/>
            </p:nvSpPr>
            <p:spPr>
              <a:xfrm>
                <a:off x="148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13" name="Rectangle 8212"/>
              <p:cNvSpPr/>
              <p:nvPr/>
            </p:nvSpPr>
            <p:spPr>
              <a:xfrm>
                <a:off x="224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14" name="Rectangle 8213"/>
              <p:cNvSpPr/>
              <p:nvPr/>
            </p:nvSpPr>
            <p:spPr>
              <a:xfrm>
                <a:off x="300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15" name="Rectangle 8214"/>
              <p:cNvSpPr/>
              <p:nvPr/>
            </p:nvSpPr>
            <p:spPr>
              <a:xfrm>
                <a:off x="3770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16" name="Rectangle 8215"/>
              <p:cNvSpPr/>
              <p:nvPr/>
            </p:nvSpPr>
            <p:spPr>
              <a:xfrm>
                <a:off x="4532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17" name="Rectangle 8216"/>
              <p:cNvSpPr/>
              <p:nvPr/>
            </p:nvSpPr>
            <p:spPr>
              <a:xfrm>
                <a:off x="5294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18" name="Rectangle 8217"/>
              <p:cNvSpPr/>
              <p:nvPr/>
            </p:nvSpPr>
            <p:spPr>
              <a:xfrm>
                <a:off x="6056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19" name="Rectangle 8218"/>
              <p:cNvSpPr/>
              <p:nvPr/>
            </p:nvSpPr>
            <p:spPr>
              <a:xfrm>
                <a:off x="681819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20" name="Rectangle 8219"/>
              <p:cNvSpPr/>
              <p:nvPr/>
            </p:nvSpPr>
            <p:spPr>
              <a:xfrm>
                <a:off x="7597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21" name="Rectangle 8220"/>
              <p:cNvSpPr/>
              <p:nvPr/>
            </p:nvSpPr>
            <p:spPr>
              <a:xfrm>
                <a:off x="8359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22" name="Rectangle 8221"/>
              <p:cNvSpPr/>
              <p:nvPr/>
            </p:nvSpPr>
            <p:spPr>
              <a:xfrm>
                <a:off x="9121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23" name="Rectangle 8222"/>
              <p:cNvSpPr/>
              <p:nvPr/>
            </p:nvSpPr>
            <p:spPr>
              <a:xfrm>
                <a:off x="988325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24" name="Rectangle 8223"/>
              <p:cNvSpPr/>
              <p:nvPr/>
            </p:nvSpPr>
            <p:spPr>
              <a:xfrm>
                <a:off x="10673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25" name="Rectangle 8224"/>
              <p:cNvSpPr/>
              <p:nvPr/>
            </p:nvSpPr>
            <p:spPr>
              <a:xfrm>
                <a:off x="11435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26" name="Rectangle 8225"/>
              <p:cNvSpPr/>
              <p:nvPr/>
            </p:nvSpPr>
            <p:spPr>
              <a:xfrm>
                <a:off x="12197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27" name="Rectangle 8226"/>
              <p:cNvSpPr/>
              <p:nvPr/>
            </p:nvSpPr>
            <p:spPr>
              <a:xfrm>
                <a:off x="1295968" y="38162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28" name="Rectangle 8227"/>
              <p:cNvSpPr/>
              <p:nvPr/>
            </p:nvSpPr>
            <p:spPr>
              <a:xfrm>
                <a:off x="148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29" name="Rectangle 8228"/>
              <p:cNvSpPr/>
              <p:nvPr/>
            </p:nvSpPr>
            <p:spPr>
              <a:xfrm>
                <a:off x="224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30" name="Rectangle 8229"/>
              <p:cNvSpPr/>
              <p:nvPr/>
            </p:nvSpPr>
            <p:spPr>
              <a:xfrm>
                <a:off x="300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31" name="Rectangle 8230"/>
              <p:cNvSpPr/>
              <p:nvPr/>
            </p:nvSpPr>
            <p:spPr>
              <a:xfrm>
                <a:off x="3770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32" name="Rectangle 8231"/>
              <p:cNvSpPr/>
              <p:nvPr/>
            </p:nvSpPr>
            <p:spPr>
              <a:xfrm>
                <a:off x="4532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33" name="Rectangle 8232"/>
              <p:cNvSpPr/>
              <p:nvPr/>
            </p:nvSpPr>
            <p:spPr>
              <a:xfrm>
                <a:off x="5294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34" name="Rectangle 8233"/>
              <p:cNvSpPr/>
              <p:nvPr/>
            </p:nvSpPr>
            <p:spPr>
              <a:xfrm>
                <a:off x="6056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35" name="Rectangle 8234"/>
              <p:cNvSpPr/>
              <p:nvPr/>
            </p:nvSpPr>
            <p:spPr>
              <a:xfrm>
                <a:off x="681819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36" name="Rectangle 8235"/>
              <p:cNvSpPr/>
              <p:nvPr/>
            </p:nvSpPr>
            <p:spPr>
              <a:xfrm>
                <a:off x="7597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37" name="Rectangle 8236"/>
              <p:cNvSpPr/>
              <p:nvPr/>
            </p:nvSpPr>
            <p:spPr>
              <a:xfrm>
                <a:off x="8359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38" name="Rectangle 8237"/>
              <p:cNvSpPr/>
              <p:nvPr/>
            </p:nvSpPr>
            <p:spPr>
              <a:xfrm>
                <a:off x="9121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39" name="Rectangle 8238"/>
              <p:cNvSpPr/>
              <p:nvPr/>
            </p:nvSpPr>
            <p:spPr>
              <a:xfrm>
                <a:off x="988325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40" name="Rectangle 8239"/>
              <p:cNvSpPr/>
              <p:nvPr/>
            </p:nvSpPr>
            <p:spPr>
              <a:xfrm>
                <a:off x="10673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41" name="Rectangle 8240"/>
              <p:cNvSpPr/>
              <p:nvPr/>
            </p:nvSpPr>
            <p:spPr>
              <a:xfrm>
                <a:off x="11435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42" name="Rectangle 8241"/>
              <p:cNvSpPr/>
              <p:nvPr/>
            </p:nvSpPr>
            <p:spPr>
              <a:xfrm>
                <a:off x="12197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43" name="Rectangle 8242"/>
              <p:cNvSpPr/>
              <p:nvPr/>
            </p:nvSpPr>
            <p:spPr>
              <a:xfrm>
                <a:off x="1295968" y="3892455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44" name="Rectangle 8243"/>
              <p:cNvSpPr/>
              <p:nvPr/>
            </p:nvSpPr>
            <p:spPr>
              <a:xfrm>
                <a:off x="148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45" name="Rectangle 8244"/>
              <p:cNvSpPr/>
              <p:nvPr/>
            </p:nvSpPr>
            <p:spPr>
              <a:xfrm>
                <a:off x="224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46" name="Rectangle 8245"/>
              <p:cNvSpPr/>
              <p:nvPr/>
            </p:nvSpPr>
            <p:spPr>
              <a:xfrm>
                <a:off x="300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47" name="Rectangle 8246"/>
              <p:cNvSpPr/>
              <p:nvPr/>
            </p:nvSpPr>
            <p:spPr>
              <a:xfrm>
                <a:off x="3770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48" name="Rectangle 8247"/>
              <p:cNvSpPr/>
              <p:nvPr/>
            </p:nvSpPr>
            <p:spPr>
              <a:xfrm>
                <a:off x="4532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49" name="Rectangle 8248"/>
              <p:cNvSpPr/>
              <p:nvPr/>
            </p:nvSpPr>
            <p:spPr>
              <a:xfrm>
                <a:off x="5294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50" name="Rectangle 8249"/>
              <p:cNvSpPr/>
              <p:nvPr/>
            </p:nvSpPr>
            <p:spPr>
              <a:xfrm>
                <a:off x="6056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51" name="Rectangle 8250"/>
              <p:cNvSpPr/>
              <p:nvPr/>
            </p:nvSpPr>
            <p:spPr>
              <a:xfrm>
                <a:off x="681819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52" name="Rectangle 8251"/>
              <p:cNvSpPr/>
              <p:nvPr/>
            </p:nvSpPr>
            <p:spPr>
              <a:xfrm>
                <a:off x="7597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53" name="Rectangle 8252"/>
              <p:cNvSpPr/>
              <p:nvPr/>
            </p:nvSpPr>
            <p:spPr>
              <a:xfrm>
                <a:off x="8359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54" name="Rectangle 8253"/>
              <p:cNvSpPr/>
              <p:nvPr/>
            </p:nvSpPr>
            <p:spPr>
              <a:xfrm>
                <a:off x="9121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55" name="Rectangle 8254"/>
              <p:cNvSpPr/>
              <p:nvPr/>
            </p:nvSpPr>
            <p:spPr>
              <a:xfrm>
                <a:off x="988325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56" name="Rectangle 8255"/>
              <p:cNvSpPr/>
              <p:nvPr/>
            </p:nvSpPr>
            <p:spPr>
              <a:xfrm>
                <a:off x="10673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57" name="Rectangle 8256"/>
              <p:cNvSpPr/>
              <p:nvPr/>
            </p:nvSpPr>
            <p:spPr>
              <a:xfrm>
                <a:off x="11435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58" name="Rectangle 8257"/>
              <p:cNvSpPr/>
              <p:nvPr/>
            </p:nvSpPr>
            <p:spPr>
              <a:xfrm>
                <a:off x="12197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59" name="Rectangle 8258"/>
              <p:cNvSpPr/>
              <p:nvPr/>
            </p:nvSpPr>
            <p:spPr>
              <a:xfrm>
                <a:off x="1295968" y="39749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60" name="Rectangle 8259"/>
              <p:cNvSpPr/>
              <p:nvPr/>
            </p:nvSpPr>
            <p:spPr>
              <a:xfrm>
                <a:off x="148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61" name="Rectangle 8260"/>
              <p:cNvSpPr/>
              <p:nvPr/>
            </p:nvSpPr>
            <p:spPr>
              <a:xfrm>
                <a:off x="224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62" name="Rectangle 8261"/>
              <p:cNvSpPr/>
              <p:nvPr/>
            </p:nvSpPr>
            <p:spPr>
              <a:xfrm>
                <a:off x="300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63" name="Rectangle 8262"/>
              <p:cNvSpPr/>
              <p:nvPr/>
            </p:nvSpPr>
            <p:spPr>
              <a:xfrm>
                <a:off x="3770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64" name="Rectangle 8263"/>
              <p:cNvSpPr/>
              <p:nvPr/>
            </p:nvSpPr>
            <p:spPr>
              <a:xfrm>
                <a:off x="4532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65" name="Rectangle 8264"/>
              <p:cNvSpPr/>
              <p:nvPr/>
            </p:nvSpPr>
            <p:spPr>
              <a:xfrm>
                <a:off x="5294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66" name="Rectangle 8265"/>
              <p:cNvSpPr/>
              <p:nvPr/>
            </p:nvSpPr>
            <p:spPr>
              <a:xfrm>
                <a:off x="6056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67" name="Rectangle 8266"/>
              <p:cNvSpPr/>
              <p:nvPr/>
            </p:nvSpPr>
            <p:spPr>
              <a:xfrm>
                <a:off x="681819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68" name="Rectangle 8267"/>
              <p:cNvSpPr/>
              <p:nvPr/>
            </p:nvSpPr>
            <p:spPr>
              <a:xfrm>
                <a:off x="7597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69" name="Rectangle 8268"/>
              <p:cNvSpPr/>
              <p:nvPr/>
            </p:nvSpPr>
            <p:spPr>
              <a:xfrm>
                <a:off x="8359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70" name="Rectangle 8269"/>
              <p:cNvSpPr/>
              <p:nvPr/>
            </p:nvSpPr>
            <p:spPr>
              <a:xfrm>
                <a:off x="9121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71" name="Rectangle 8270"/>
              <p:cNvSpPr/>
              <p:nvPr/>
            </p:nvSpPr>
            <p:spPr>
              <a:xfrm>
                <a:off x="988325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72" name="Rectangle 8271"/>
              <p:cNvSpPr/>
              <p:nvPr/>
            </p:nvSpPr>
            <p:spPr>
              <a:xfrm>
                <a:off x="10673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73" name="Rectangle 8272"/>
              <p:cNvSpPr/>
              <p:nvPr/>
            </p:nvSpPr>
            <p:spPr>
              <a:xfrm>
                <a:off x="11435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74" name="Rectangle 8273"/>
              <p:cNvSpPr/>
              <p:nvPr/>
            </p:nvSpPr>
            <p:spPr>
              <a:xfrm>
                <a:off x="12197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275" name="Rectangle 8274"/>
              <p:cNvSpPr/>
              <p:nvPr/>
            </p:nvSpPr>
            <p:spPr>
              <a:xfrm>
                <a:off x="1295968" y="4051110"/>
                <a:ext cx="76200" cy="76200"/>
              </a:xfrm>
              <a:prstGeom prst="rect">
                <a:avLst/>
              </a:prstGeom>
              <a:grp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defTabSz="2438430" hangingPunct="1">
                  <a:defRPr/>
                </a:pPr>
                <a:endParaRPr lang="en-US" sz="3600" b="0" kern="120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sp>
          <p:nvSpPr>
            <p:cNvPr id="8276" name="Rectangle 8275"/>
            <p:cNvSpPr/>
            <p:nvPr/>
          </p:nvSpPr>
          <p:spPr>
            <a:xfrm>
              <a:off x="6684963" y="426085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8277" name="Rectangle 8276"/>
            <p:cNvSpPr/>
            <p:nvPr/>
          </p:nvSpPr>
          <p:spPr>
            <a:xfrm>
              <a:off x="6700838" y="4260850"/>
              <a:ext cx="1219200" cy="12192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2438430" hangingPunct="1">
                <a:defRPr/>
              </a:pPr>
              <a:endParaRPr lang="en-US" sz="3600" b="0" kern="1200">
                <a:solidFill>
                  <a:srgbClr val="FFFFFF"/>
                </a:solidFill>
                <a:latin typeface="Trebuchet MS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/>
                <p:cNvSpPr txBox="1"/>
                <p:nvPr/>
              </p:nvSpPr>
              <p:spPr>
                <a:xfrm>
                  <a:off x="50800" y="3200400"/>
                  <a:ext cx="1456488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l" defTabSz="2438430" hangingPunct="1"/>
                  <a:r>
                    <a:rPr lang="en-US" sz="3600" b="0" kern="1200" dirty="0">
                      <a:latin typeface="Trebuchet MS"/>
                      <a:ea typeface="+mn-ea"/>
                      <a:cs typeface="+mn-cs"/>
                    </a:rPr>
                    <a:t>16</a:t>
                  </a:r>
                  <a14:m>
                    <m:oMath xmlns:m="http://schemas.openxmlformats.org/officeDocument/2006/math">
                      <m:r>
                        <a:rPr lang="en-US" sz="3600" b="0" i="1" kern="120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×</m:t>
                      </m:r>
                    </m:oMath>
                  </a14:m>
                  <a:r>
                    <a:rPr lang="en-US" sz="3600" b="0" kern="1200" dirty="0">
                      <a:latin typeface="Trebuchet MS"/>
                      <a:ea typeface="+mn-ea"/>
                      <a:cs typeface="+mn-cs"/>
                    </a:rPr>
                    <a:t>16 blocks</a:t>
                  </a:r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800" y="3200400"/>
                  <a:ext cx="1456488" cy="430887"/>
                </a:xfrm>
                <a:prstGeom prst="rect">
                  <a:avLst/>
                </a:prstGeom>
                <a:blipFill>
                  <a:blip r:embed="rId2"/>
                  <a:stretch>
                    <a:fillRect l="-6276" t="-13208" r="-5230" b="-35849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Processing a Picture with a 2D Grid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38" name="TextBox 5437"/>
              <p:cNvSpPr txBox="1"/>
              <p:nvPr/>
            </p:nvSpPr>
            <p:spPr>
              <a:xfrm>
                <a:off x="14020804" y="10820402"/>
                <a:ext cx="310533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defTabSz="2438430" hangingPunct="1"/>
                <a:r>
                  <a:rPr lang="en-US" sz="3600" b="0" kern="1200" dirty="0">
                    <a:latin typeface="Trebuchet MS"/>
                    <a:ea typeface="+mn-ea"/>
                    <a:cs typeface="+mn-cs"/>
                  </a:rPr>
                  <a:t>62</a:t>
                </a:r>
                <a14:m>
                  <m:oMath xmlns:m="http://schemas.openxmlformats.org/officeDocument/2006/math">
                    <m:r>
                      <a:rPr lang="en-US" sz="3600" b="0" i="1" kern="1200"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×</m:t>
                    </m:r>
                  </m:oMath>
                </a14:m>
                <a:r>
                  <a:rPr lang="en-US" sz="3600" b="0" kern="1200" dirty="0">
                    <a:latin typeface="Trebuchet MS"/>
                    <a:ea typeface="+mn-ea"/>
                    <a:cs typeface="+mn-cs"/>
                  </a:rPr>
                  <a:t>76 picture</a:t>
                </a:r>
              </a:p>
            </p:txBody>
          </p:sp>
        </mc:Choice>
        <mc:Fallback xmlns="">
          <p:sp>
            <p:nvSpPr>
              <p:cNvPr id="5438" name="TextBox 54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20804" y="10820402"/>
                <a:ext cx="3105337" cy="646331"/>
              </a:xfrm>
              <a:prstGeom prst="rect">
                <a:avLst/>
              </a:prstGeom>
              <a:blipFill>
                <a:blip r:embed="rId3"/>
                <a:stretch>
                  <a:fillRect l="-5894" t="-13208" r="-5108" b="-3584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134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3788">
        <p:fade/>
      </p:transition>
    </mc:Choice>
    <mc:Fallback xmlns="">
      <p:transition spd="med" advTm="133788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10451171" y="101926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675" name="Rectangle 3"/>
          <p:cNvSpPr>
            <a:spLocks noChangeArrowheads="1"/>
          </p:cNvSpPr>
          <p:nvPr/>
        </p:nvSpPr>
        <p:spPr bwMode="auto">
          <a:xfrm>
            <a:off x="11365571" y="101926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676" name="Rectangle 4"/>
          <p:cNvSpPr>
            <a:spLocks noChangeArrowheads="1"/>
          </p:cNvSpPr>
          <p:nvPr/>
        </p:nvSpPr>
        <p:spPr bwMode="auto">
          <a:xfrm>
            <a:off x="12279971" y="8135271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latin typeface="Palatino" pitchFamily="18" charset="0"/>
                <a:ea typeface="+mn-ea"/>
                <a:cs typeface="+mn-cs"/>
              </a:rPr>
              <a:t>0,2</a:t>
            </a:r>
          </a:p>
        </p:txBody>
      </p:sp>
      <p:sp>
        <p:nvSpPr>
          <p:cNvPr id="28677" name="Rectangle 5"/>
          <p:cNvSpPr>
            <a:spLocks noChangeArrowheads="1"/>
          </p:cNvSpPr>
          <p:nvPr/>
        </p:nvSpPr>
        <p:spPr bwMode="auto">
          <a:xfrm>
            <a:off x="11365571" y="95068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678" name="Rectangle 6"/>
          <p:cNvSpPr>
            <a:spLocks noChangeArrowheads="1"/>
          </p:cNvSpPr>
          <p:nvPr/>
        </p:nvSpPr>
        <p:spPr bwMode="auto">
          <a:xfrm>
            <a:off x="11365571" y="8821071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1,1</a:t>
            </a:r>
          </a:p>
        </p:txBody>
      </p:sp>
      <p:sp>
        <p:nvSpPr>
          <p:cNvPr id="28679" name="Rectangle 7"/>
          <p:cNvSpPr>
            <a:spLocks noChangeArrowheads="1"/>
          </p:cNvSpPr>
          <p:nvPr/>
        </p:nvSpPr>
        <p:spPr bwMode="auto">
          <a:xfrm>
            <a:off x="11365571" y="8135271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latin typeface="Palatino" pitchFamily="18" charset="0"/>
                <a:ea typeface="+mn-ea"/>
                <a:cs typeface="+mn-cs"/>
              </a:rPr>
              <a:t>0,1</a:t>
            </a:r>
          </a:p>
        </p:txBody>
      </p:sp>
      <p:sp>
        <p:nvSpPr>
          <p:cNvPr id="28680" name="Rectangle 8"/>
          <p:cNvSpPr>
            <a:spLocks noChangeArrowheads="1"/>
          </p:cNvSpPr>
          <p:nvPr/>
        </p:nvSpPr>
        <p:spPr bwMode="auto">
          <a:xfrm>
            <a:off x="10451171" y="8135271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latin typeface="Palatino" pitchFamily="18" charset="0"/>
                <a:ea typeface="+mn-ea"/>
                <a:cs typeface="+mn-cs"/>
              </a:rPr>
              <a:t>0,0</a:t>
            </a:r>
          </a:p>
        </p:txBody>
      </p:sp>
      <p:sp>
        <p:nvSpPr>
          <p:cNvPr id="28681" name="Rectangle 9"/>
          <p:cNvSpPr>
            <a:spLocks noChangeArrowheads="1"/>
          </p:cNvSpPr>
          <p:nvPr/>
        </p:nvSpPr>
        <p:spPr bwMode="auto">
          <a:xfrm>
            <a:off x="10451171" y="8821071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1,0</a:t>
            </a:r>
          </a:p>
        </p:txBody>
      </p:sp>
      <p:sp>
        <p:nvSpPr>
          <p:cNvPr id="28682" name="Rectangle 10"/>
          <p:cNvSpPr>
            <a:spLocks noChangeArrowheads="1"/>
          </p:cNvSpPr>
          <p:nvPr/>
        </p:nvSpPr>
        <p:spPr bwMode="auto">
          <a:xfrm>
            <a:off x="10451171" y="95068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683" name="Rectangle 11"/>
          <p:cNvSpPr>
            <a:spLocks noChangeArrowheads="1"/>
          </p:cNvSpPr>
          <p:nvPr/>
        </p:nvSpPr>
        <p:spPr bwMode="auto">
          <a:xfrm>
            <a:off x="13194371" y="8135271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latin typeface="Palatino" pitchFamily="18" charset="0"/>
                <a:ea typeface="+mn-ea"/>
                <a:cs typeface="+mn-cs"/>
              </a:rPr>
              <a:t>0,3</a:t>
            </a:r>
          </a:p>
        </p:txBody>
      </p:sp>
      <p:sp>
        <p:nvSpPr>
          <p:cNvPr id="28684" name="Rectangle 12"/>
          <p:cNvSpPr>
            <a:spLocks noChangeArrowheads="1"/>
          </p:cNvSpPr>
          <p:nvPr/>
        </p:nvSpPr>
        <p:spPr bwMode="auto">
          <a:xfrm>
            <a:off x="12279971" y="101926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685" name="Rectangle 13"/>
          <p:cNvSpPr>
            <a:spLocks noChangeArrowheads="1"/>
          </p:cNvSpPr>
          <p:nvPr/>
        </p:nvSpPr>
        <p:spPr bwMode="auto">
          <a:xfrm>
            <a:off x="12279971" y="95068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686" name="Rectangle 14"/>
          <p:cNvSpPr>
            <a:spLocks noChangeArrowheads="1"/>
          </p:cNvSpPr>
          <p:nvPr/>
        </p:nvSpPr>
        <p:spPr bwMode="auto">
          <a:xfrm>
            <a:off x="12279971" y="8821071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1,2</a:t>
            </a:r>
          </a:p>
        </p:txBody>
      </p:sp>
      <p:sp>
        <p:nvSpPr>
          <p:cNvPr id="28687" name="Rectangle 15"/>
          <p:cNvSpPr>
            <a:spLocks noChangeArrowheads="1"/>
          </p:cNvSpPr>
          <p:nvPr/>
        </p:nvSpPr>
        <p:spPr bwMode="auto">
          <a:xfrm>
            <a:off x="13194371" y="101926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688" name="Rectangle 16"/>
          <p:cNvSpPr>
            <a:spLocks noChangeArrowheads="1"/>
          </p:cNvSpPr>
          <p:nvPr/>
        </p:nvSpPr>
        <p:spPr bwMode="auto">
          <a:xfrm>
            <a:off x="13194371" y="95068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689" name="Rectangle 17"/>
          <p:cNvSpPr>
            <a:spLocks noChangeArrowheads="1"/>
          </p:cNvSpPr>
          <p:nvPr/>
        </p:nvSpPr>
        <p:spPr bwMode="auto">
          <a:xfrm>
            <a:off x="13194371" y="8821071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1,3</a:t>
            </a:r>
          </a:p>
        </p:txBody>
      </p:sp>
      <p:sp>
        <p:nvSpPr>
          <p:cNvPr id="28691" name="Rectangle 19"/>
          <p:cNvSpPr>
            <a:spLocks noChangeArrowheads="1"/>
          </p:cNvSpPr>
          <p:nvPr/>
        </p:nvSpPr>
        <p:spPr bwMode="auto">
          <a:xfrm>
            <a:off x="49117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28692" name="Rectangle 20"/>
          <p:cNvSpPr>
            <a:spLocks noChangeArrowheads="1"/>
          </p:cNvSpPr>
          <p:nvPr/>
        </p:nvSpPr>
        <p:spPr bwMode="auto">
          <a:xfrm>
            <a:off x="58261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28693" name="Rectangle 21"/>
          <p:cNvSpPr>
            <a:spLocks noChangeArrowheads="1"/>
          </p:cNvSpPr>
          <p:nvPr/>
        </p:nvSpPr>
        <p:spPr bwMode="auto">
          <a:xfrm>
            <a:off x="67405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28694" name="Rectangle 22"/>
          <p:cNvSpPr>
            <a:spLocks noChangeArrowheads="1"/>
          </p:cNvSpPr>
          <p:nvPr/>
        </p:nvSpPr>
        <p:spPr bwMode="auto">
          <a:xfrm>
            <a:off x="76549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28695" name="Rectangle 23"/>
          <p:cNvSpPr>
            <a:spLocks noChangeArrowheads="1"/>
          </p:cNvSpPr>
          <p:nvPr/>
        </p:nvSpPr>
        <p:spPr bwMode="auto">
          <a:xfrm>
            <a:off x="85693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28696" name="Rectangle 24"/>
          <p:cNvSpPr>
            <a:spLocks noChangeArrowheads="1"/>
          </p:cNvSpPr>
          <p:nvPr/>
        </p:nvSpPr>
        <p:spPr bwMode="auto">
          <a:xfrm>
            <a:off x="94837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697" name="Rectangle 25"/>
          <p:cNvSpPr>
            <a:spLocks noChangeArrowheads="1"/>
          </p:cNvSpPr>
          <p:nvPr/>
        </p:nvSpPr>
        <p:spPr bwMode="auto">
          <a:xfrm>
            <a:off x="103981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698" name="Rectangle 26"/>
          <p:cNvSpPr>
            <a:spLocks noChangeArrowheads="1"/>
          </p:cNvSpPr>
          <p:nvPr/>
        </p:nvSpPr>
        <p:spPr bwMode="auto">
          <a:xfrm>
            <a:off x="113125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28699" name="Rectangle 27"/>
          <p:cNvSpPr>
            <a:spLocks noChangeArrowheads="1"/>
          </p:cNvSpPr>
          <p:nvPr/>
        </p:nvSpPr>
        <p:spPr bwMode="auto">
          <a:xfrm>
            <a:off x="122269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28700" name="Rectangle 28"/>
          <p:cNvSpPr>
            <a:spLocks noChangeArrowheads="1"/>
          </p:cNvSpPr>
          <p:nvPr/>
        </p:nvSpPr>
        <p:spPr bwMode="auto">
          <a:xfrm>
            <a:off x="131413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01" name="Rectangle 29"/>
          <p:cNvSpPr>
            <a:spLocks noChangeArrowheads="1"/>
          </p:cNvSpPr>
          <p:nvPr/>
        </p:nvSpPr>
        <p:spPr bwMode="auto">
          <a:xfrm>
            <a:off x="140557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02" name="Rectangle 30"/>
          <p:cNvSpPr>
            <a:spLocks noChangeArrowheads="1"/>
          </p:cNvSpPr>
          <p:nvPr/>
        </p:nvSpPr>
        <p:spPr bwMode="auto">
          <a:xfrm>
            <a:off x="149701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03" name="Rectangle 31"/>
          <p:cNvSpPr>
            <a:spLocks noChangeArrowheads="1"/>
          </p:cNvSpPr>
          <p:nvPr/>
        </p:nvSpPr>
        <p:spPr bwMode="auto">
          <a:xfrm>
            <a:off x="6740525" y="6131127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latin typeface="Palatino" pitchFamily="18" charset="0"/>
                <a:ea typeface="+mn-ea"/>
                <a:cs typeface="+mn-cs"/>
              </a:rPr>
              <a:t>0,2</a:t>
            </a:r>
          </a:p>
        </p:txBody>
      </p:sp>
      <p:sp>
        <p:nvSpPr>
          <p:cNvPr id="28704" name="Rectangle 32"/>
          <p:cNvSpPr>
            <a:spLocks noChangeArrowheads="1"/>
          </p:cNvSpPr>
          <p:nvPr/>
        </p:nvSpPr>
        <p:spPr bwMode="auto">
          <a:xfrm>
            <a:off x="5826125" y="6131127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latin typeface="Palatino" pitchFamily="18" charset="0"/>
                <a:ea typeface="+mn-ea"/>
                <a:cs typeface="+mn-cs"/>
              </a:rPr>
              <a:t>0,1</a:t>
            </a:r>
          </a:p>
        </p:txBody>
      </p:sp>
      <p:sp>
        <p:nvSpPr>
          <p:cNvPr id="28705" name="Rectangle 33"/>
          <p:cNvSpPr>
            <a:spLocks noChangeArrowheads="1"/>
          </p:cNvSpPr>
          <p:nvPr/>
        </p:nvSpPr>
        <p:spPr bwMode="auto">
          <a:xfrm>
            <a:off x="4911725" y="6131127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>
                <a:latin typeface="Palatino" pitchFamily="18" charset="0"/>
                <a:ea typeface="+mn-ea"/>
                <a:cs typeface="+mn-cs"/>
              </a:rPr>
              <a:t>0,0</a:t>
            </a:r>
          </a:p>
        </p:txBody>
      </p:sp>
      <p:sp>
        <p:nvSpPr>
          <p:cNvPr id="28706" name="Rectangle 34"/>
          <p:cNvSpPr>
            <a:spLocks noChangeArrowheads="1"/>
          </p:cNvSpPr>
          <p:nvPr/>
        </p:nvSpPr>
        <p:spPr bwMode="auto">
          <a:xfrm>
            <a:off x="7654925" y="6131127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latin typeface="Palatino" pitchFamily="18" charset="0"/>
                <a:ea typeface="+mn-ea"/>
                <a:cs typeface="+mn-cs"/>
              </a:rPr>
              <a:t>0,3</a:t>
            </a:r>
          </a:p>
        </p:txBody>
      </p:sp>
      <p:sp>
        <p:nvSpPr>
          <p:cNvPr id="28707" name="Rectangle 35"/>
          <p:cNvSpPr>
            <a:spLocks noChangeArrowheads="1"/>
          </p:cNvSpPr>
          <p:nvPr/>
        </p:nvSpPr>
        <p:spPr bwMode="auto">
          <a:xfrm>
            <a:off x="9483725" y="6131127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1,1</a:t>
            </a:r>
          </a:p>
        </p:txBody>
      </p:sp>
      <p:sp>
        <p:nvSpPr>
          <p:cNvPr id="28708" name="Rectangle 36"/>
          <p:cNvSpPr>
            <a:spLocks noChangeArrowheads="1"/>
          </p:cNvSpPr>
          <p:nvPr/>
        </p:nvSpPr>
        <p:spPr bwMode="auto">
          <a:xfrm>
            <a:off x="8569325" y="6131127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1,0</a:t>
            </a:r>
          </a:p>
        </p:txBody>
      </p:sp>
      <p:sp>
        <p:nvSpPr>
          <p:cNvPr id="28709" name="Rectangle 37"/>
          <p:cNvSpPr>
            <a:spLocks noChangeArrowheads="1"/>
          </p:cNvSpPr>
          <p:nvPr/>
        </p:nvSpPr>
        <p:spPr bwMode="auto">
          <a:xfrm>
            <a:off x="10398125" y="6131127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1,2</a:t>
            </a:r>
          </a:p>
        </p:txBody>
      </p:sp>
      <p:sp>
        <p:nvSpPr>
          <p:cNvPr id="28710" name="Rectangle 38"/>
          <p:cNvSpPr>
            <a:spLocks noChangeArrowheads="1"/>
          </p:cNvSpPr>
          <p:nvPr/>
        </p:nvSpPr>
        <p:spPr bwMode="auto">
          <a:xfrm>
            <a:off x="11312525" y="6131127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1,3</a:t>
            </a:r>
          </a:p>
        </p:txBody>
      </p:sp>
      <p:sp>
        <p:nvSpPr>
          <p:cNvPr id="28711" name="Rectangle 39"/>
          <p:cNvSpPr>
            <a:spLocks noChangeArrowheads="1"/>
          </p:cNvSpPr>
          <p:nvPr/>
        </p:nvSpPr>
        <p:spPr bwMode="auto">
          <a:xfrm>
            <a:off x="13141325" y="6131127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2,1</a:t>
            </a:r>
          </a:p>
        </p:txBody>
      </p:sp>
      <p:sp>
        <p:nvSpPr>
          <p:cNvPr id="28712" name="Rectangle 40"/>
          <p:cNvSpPr>
            <a:spLocks noChangeArrowheads="1"/>
          </p:cNvSpPr>
          <p:nvPr/>
        </p:nvSpPr>
        <p:spPr bwMode="auto">
          <a:xfrm>
            <a:off x="12226925" y="6131127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2,0</a:t>
            </a:r>
          </a:p>
        </p:txBody>
      </p:sp>
      <p:sp>
        <p:nvSpPr>
          <p:cNvPr id="28713" name="Rectangle 41"/>
          <p:cNvSpPr>
            <a:spLocks noChangeArrowheads="1"/>
          </p:cNvSpPr>
          <p:nvPr/>
        </p:nvSpPr>
        <p:spPr bwMode="auto">
          <a:xfrm>
            <a:off x="14055725" y="6131127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2,2</a:t>
            </a:r>
          </a:p>
        </p:txBody>
      </p:sp>
      <p:sp>
        <p:nvSpPr>
          <p:cNvPr id="28714" name="Rectangle 42"/>
          <p:cNvSpPr>
            <a:spLocks noChangeArrowheads="1"/>
          </p:cNvSpPr>
          <p:nvPr/>
        </p:nvSpPr>
        <p:spPr bwMode="auto">
          <a:xfrm>
            <a:off x="14970125" y="6131127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2,3</a:t>
            </a:r>
          </a:p>
        </p:txBody>
      </p:sp>
      <p:sp>
        <p:nvSpPr>
          <p:cNvPr id="28715" name="Rectangle 43"/>
          <p:cNvSpPr>
            <a:spLocks noChangeArrowheads="1"/>
          </p:cNvSpPr>
          <p:nvPr/>
        </p:nvSpPr>
        <p:spPr bwMode="auto">
          <a:xfrm>
            <a:off x="10451171" y="95068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16" name="Rectangle 44"/>
          <p:cNvSpPr>
            <a:spLocks noChangeArrowheads="1"/>
          </p:cNvSpPr>
          <p:nvPr/>
        </p:nvSpPr>
        <p:spPr bwMode="auto">
          <a:xfrm>
            <a:off x="11365571" y="95068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17" name="Rectangle 45"/>
          <p:cNvSpPr>
            <a:spLocks noChangeArrowheads="1"/>
          </p:cNvSpPr>
          <p:nvPr/>
        </p:nvSpPr>
        <p:spPr bwMode="auto">
          <a:xfrm>
            <a:off x="12279971" y="95068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18" name="Rectangle 46"/>
          <p:cNvSpPr>
            <a:spLocks noChangeArrowheads="1"/>
          </p:cNvSpPr>
          <p:nvPr/>
        </p:nvSpPr>
        <p:spPr bwMode="auto">
          <a:xfrm>
            <a:off x="13194371" y="95068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19" name="Rectangle 47"/>
          <p:cNvSpPr>
            <a:spLocks noChangeArrowheads="1"/>
          </p:cNvSpPr>
          <p:nvPr/>
        </p:nvSpPr>
        <p:spPr bwMode="auto">
          <a:xfrm>
            <a:off x="11365571" y="9506871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2,1</a:t>
            </a:r>
          </a:p>
        </p:txBody>
      </p:sp>
      <p:sp>
        <p:nvSpPr>
          <p:cNvPr id="28720" name="Rectangle 48"/>
          <p:cNvSpPr>
            <a:spLocks noChangeArrowheads="1"/>
          </p:cNvSpPr>
          <p:nvPr/>
        </p:nvSpPr>
        <p:spPr bwMode="auto">
          <a:xfrm>
            <a:off x="10451171" y="9506871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2,0</a:t>
            </a:r>
          </a:p>
        </p:txBody>
      </p:sp>
      <p:sp>
        <p:nvSpPr>
          <p:cNvPr id="28721" name="Rectangle 49"/>
          <p:cNvSpPr>
            <a:spLocks noChangeArrowheads="1"/>
          </p:cNvSpPr>
          <p:nvPr/>
        </p:nvSpPr>
        <p:spPr bwMode="auto">
          <a:xfrm>
            <a:off x="12279971" y="9506871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2,2</a:t>
            </a:r>
          </a:p>
        </p:txBody>
      </p:sp>
      <p:sp>
        <p:nvSpPr>
          <p:cNvPr id="28722" name="Rectangle 50"/>
          <p:cNvSpPr>
            <a:spLocks noChangeArrowheads="1"/>
          </p:cNvSpPr>
          <p:nvPr/>
        </p:nvSpPr>
        <p:spPr bwMode="auto">
          <a:xfrm>
            <a:off x="13194371" y="9506871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2,3</a:t>
            </a:r>
          </a:p>
        </p:txBody>
      </p:sp>
      <p:sp>
        <p:nvSpPr>
          <p:cNvPr id="28723" name="Rectangle 51"/>
          <p:cNvSpPr>
            <a:spLocks noChangeArrowheads="1"/>
          </p:cNvSpPr>
          <p:nvPr/>
        </p:nvSpPr>
        <p:spPr bwMode="auto">
          <a:xfrm>
            <a:off x="10451171" y="101926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24" name="Rectangle 52"/>
          <p:cNvSpPr>
            <a:spLocks noChangeArrowheads="1"/>
          </p:cNvSpPr>
          <p:nvPr/>
        </p:nvSpPr>
        <p:spPr bwMode="auto">
          <a:xfrm>
            <a:off x="11365571" y="101926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25" name="Rectangle 53"/>
          <p:cNvSpPr>
            <a:spLocks noChangeArrowheads="1"/>
          </p:cNvSpPr>
          <p:nvPr/>
        </p:nvSpPr>
        <p:spPr bwMode="auto">
          <a:xfrm>
            <a:off x="12279971" y="101926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26" name="Rectangle 54"/>
          <p:cNvSpPr>
            <a:spLocks noChangeArrowheads="1"/>
          </p:cNvSpPr>
          <p:nvPr/>
        </p:nvSpPr>
        <p:spPr bwMode="auto">
          <a:xfrm>
            <a:off x="13194371" y="10192671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27" name="Rectangle 55"/>
          <p:cNvSpPr>
            <a:spLocks noChangeArrowheads="1"/>
          </p:cNvSpPr>
          <p:nvPr/>
        </p:nvSpPr>
        <p:spPr bwMode="auto">
          <a:xfrm>
            <a:off x="11365571" y="10192671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3,1</a:t>
            </a:r>
          </a:p>
        </p:txBody>
      </p:sp>
      <p:sp>
        <p:nvSpPr>
          <p:cNvPr id="28728" name="Rectangle 56"/>
          <p:cNvSpPr>
            <a:spLocks noChangeArrowheads="1"/>
          </p:cNvSpPr>
          <p:nvPr/>
        </p:nvSpPr>
        <p:spPr bwMode="auto">
          <a:xfrm>
            <a:off x="10451171" y="10192671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3,0</a:t>
            </a:r>
          </a:p>
        </p:txBody>
      </p:sp>
      <p:sp>
        <p:nvSpPr>
          <p:cNvPr id="28729" name="Rectangle 57"/>
          <p:cNvSpPr>
            <a:spLocks noChangeArrowheads="1"/>
          </p:cNvSpPr>
          <p:nvPr/>
        </p:nvSpPr>
        <p:spPr bwMode="auto">
          <a:xfrm>
            <a:off x="12279971" y="10192671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3,2</a:t>
            </a:r>
          </a:p>
        </p:txBody>
      </p:sp>
      <p:sp>
        <p:nvSpPr>
          <p:cNvPr id="28730" name="Rectangle 58"/>
          <p:cNvSpPr>
            <a:spLocks noChangeArrowheads="1"/>
          </p:cNvSpPr>
          <p:nvPr/>
        </p:nvSpPr>
        <p:spPr bwMode="auto">
          <a:xfrm>
            <a:off x="13194371" y="10192671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3,3</a:t>
            </a:r>
          </a:p>
        </p:txBody>
      </p:sp>
      <p:sp>
        <p:nvSpPr>
          <p:cNvPr id="28731" name="Rectangle 59"/>
          <p:cNvSpPr>
            <a:spLocks noChangeArrowheads="1"/>
          </p:cNvSpPr>
          <p:nvPr/>
        </p:nvSpPr>
        <p:spPr bwMode="auto">
          <a:xfrm>
            <a:off x="158845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32" name="Rectangle 60"/>
          <p:cNvSpPr>
            <a:spLocks noChangeArrowheads="1"/>
          </p:cNvSpPr>
          <p:nvPr/>
        </p:nvSpPr>
        <p:spPr bwMode="auto">
          <a:xfrm>
            <a:off x="167989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33" name="Rectangle 61"/>
          <p:cNvSpPr>
            <a:spLocks noChangeArrowheads="1"/>
          </p:cNvSpPr>
          <p:nvPr/>
        </p:nvSpPr>
        <p:spPr bwMode="auto">
          <a:xfrm>
            <a:off x="177133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34" name="Rectangle 62"/>
          <p:cNvSpPr>
            <a:spLocks noChangeArrowheads="1"/>
          </p:cNvSpPr>
          <p:nvPr/>
        </p:nvSpPr>
        <p:spPr bwMode="auto">
          <a:xfrm>
            <a:off x="186277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35" name="Rectangle 63"/>
          <p:cNvSpPr>
            <a:spLocks noChangeArrowheads="1"/>
          </p:cNvSpPr>
          <p:nvPr/>
        </p:nvSpPr>
        <p:spPr bwMode="auto">
          <a:xfrm>
            <a:off x="158845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36" name="Rectangle 64"/>
          <p:cNvSpPr>
            <a:spLocks noChangeArrowheads="1"/>
          </p:cNvSpPr>
          <p:nvPr/>
        </p:nvSpPr>
        <p:spPr bwMode="auto">
          <a:xfrm>
            <a:off x="167989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37" name="Rectangle 65"/>
          <p:cNvSpPr>
            <a:spLocks noChangeArrowheads="1"/>
          </p:cNvSpPr>
          <p:nvPr/>
        </p:nvSpPr>
        <p:spPr bwMode="auto">
          <a:xfrm>
            <a:off x="177133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38" name="Rectangle 66"/>
          <p:cNvSpPr>
            <a:spLocks noChangeArrowheads="1"/>
          </p:cNvSpPr>
          <p:nvPr/>
        </p:nvSpPr>
        <p:spPr bwMode="auto">
          <a:xfrm>
            <a:off x="18627725" y="6131127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28739" name="Rectangle 67"/>
          <p:cNvSpPr>
            <a:spLocks noChangeArrowheads="1"/>
          </p:cNvSpPr>
          <p:nvPr/>
        </p:nvSpPr>
        <p:spPr bwMode="auto">
          <a:xfrm>
            <a:off x="16798925" y="6131127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3,1</a:t>
            </a:r>
          </a:p>
        </p:txBody>
      </p:sp>
      <p:sp>
        <p:nvSpPr>
          <p:cNvPr id="28740" name="Rectangle 68"/>
          <p:cNvSpPr>
            <a:spLocks noChangeArrowheads="1"/>
          </p:cNvSpPr>
          <p:nvPr/>
        </p:nvSpPr>
        <p:spPr bwMode="auto">
          <a:xfrm>
            <a:off x="15884525" y="6131127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3,0</a:t>
            </a:r>
          </a:p>
        </p:txBody>
      </p:sp>
      <p:sp>
        <p:nvSpPr>
          <p:cNvPr id="28741" name="Rectangle 69"/>
          <p:cNvSpPr>
            <a:spLocks noChangeArrowheads="1"/>
          </p:cNvSpPr>
          <p:nvPr/>
        </p:nvSpPr>
        <p:spPr bwMode="auto">
          <a:xfrm>
            <a:off x="17713325" y="6131127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3,2</a:t>
            </a:r>
          </a:p>
        </p:txBody>
      </p:sp>
      <p:sp>
        <p:nvSpPr>
          <p:cNvPr id="28742" name="Rectangle 70"/>
          <p:cNvSpPr>
            <a:spLocks noChangeArrowheads="1"/>
          </p:cNvSpPr>
          <p:nvPr/>
        </p:nvSpPr>
        <p:spPr bwMode="auto">
          <a:xfrm>
            <a:off x="18627725" y="6131127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3,3</a:t>
            </a:r>
          </a:p>
        </p:txBody>
      </p:sp>
      <p:sp>
        <p:nvSpPr>
          <p:cNvPr id="28743" name="Line 71"/>
          <p:cNvSpPr>
            <a:spLocks noChangeShapeType="1"/>
          </p:cNvSpPr>
          <p:nvPr/>
        </p:nvSpPr>
        <p:spPr bwMode="auto">
          <a:xfrm>
            <a:off x="4911725" y="5559624"/>
            <a:ext cx="0" cy="4572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28744" name="Text Box 72"/>
          <p:cNvSpPr txBox="1">
            <a:spLocks noChangeArrowheads="1"/>
          </p:cNvSpPr>
          <p:nvPr/>
        </p:nvSpPr>
        <p:spPr bwMode="auto">
          <a:xfrm>
            <a:off x="4494308" y="4832385"/>
            <a:ext cx="1658568" cy="83099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defTabSz="2438430" hangingPunct="1"/>
            <a:r>
              <a:rPr lang="en-US" sz="4800" b="0" kern="1200" dirty="0">
                <a:latin typeface="Palatino" pitchFamily="18" charset="0"/>
                <a:ea typeface="+mn-ea"/>
                <a:cs typeface="+mn-cs"/>
              </a:rPr>
              <a:t>M</a:t>
            </a:r>
          </a:p>
        </p:txBody>
      </p:sp>
      <p:sp>
        <p:nvSpPr>
          <p:cNvPr id="28746" name="AutoShape 74"/>
          <p:cNvSpPr>
            <a:spLocks noChangeArrowheads="1"/>
          </p:cNvSpPr>
          <p:nvPr/>
        </p:nvSpPr>
        <p:spPr bwMode="auto">
          <a:xfrm rot="10800000">
            <a:off x="11801475" y="7222917"/>
            <a:ext cx="914400" cy="457200"/>
          </a:xfrm>
          <a:prstGeom prst="downArrow">
            <a:avLst>
              <a:gd name="adj1" fmla="val 50000"/>
              <a:gd name="adj2" fmla="val 25000"/>
            </a:avLst>
          </a:prstGeom>
          <a:solidFill>
            <a:schemeClr val="tx1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vert="eaVert"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30062" y="3301028"/>
            <a:ext cx="5869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3600" b="0" kern="1200" dirty="0">
                <a:latin typeface="Trebuchet MS"/>
                <a:ea typeface="+mn-ea"/>
                <a:cs typeface="+mn-cs"/>
              </a:rPr>
              <a:t>Row*</a:t>
            </a:r>
            <a:r>
              <a:rPr lang="en-US" sz="3600" b="0" kern="1200" dirty="0" err="1">
                <a:latin typeface="Trebuchet MS"/>
                <a:ea typeface="+mn-ea"/>
                <a:cs typeface="+mn-cs"/>
              </a:rPr>
              <a:t>Width+Col</a:t>
            </a:r>
            <a:r>
              <a:rPr lang="en-US" sz="3600" b="0" kern="1200" dirty="0">
                <a:latin typeface="Trebuchet MS"/>
                <a:ea typeface="+mn-ea"/>
                <a:cs typeface="+mn-cs"/>
              </a:rPr>
              <a:t> = 2*4+1 = 9 </a:t>
            </a:r>
          </a:p>
        </p:txBody>
      </p:sp>
      <p:sp>
        <p:nvSpPr>
          <p:cNvPr id="78" name="Rectangle 19"/>
          <p:cNvSpPr>
            <a:spLocks noChangeArrowheads="1"/>
          </p:cNvSpPr>
          <p:nvPr/>
        </p:nvSpPr>
        <p:spPr bwMode="auto">
          <a:xfrm>
            <a:off x="49434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79" name="Rectangle 20"/>
          <p:cNvSpPr>
            <a:spLocks noChangeArrowheads="1"/>
          </p:cNvSpPr>
          <p:nvPr/>
        </p:nvSpPr>
        <p:spPr bwMode="auto">
          <a:xfrm>
            <a:off x="58578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80" name="Rectangle 21"/>
          <p:cNvSpPr>
            <a:spLocks noChangeArrowheads="1"/>
          </p:cNvSpPr>
          <p:nvPr/>
        </p:nvSpPr>
        <p:spPr bwMode="auto">
          <a:xfrm>
            <a:off x="67722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81" name="Rectangle 22"/>
          <p:cNvSpPr>
            <a:spLocks noChangeArrowheads="1"/>
          </p:cNvSpPr>
          <p:nvPr/>
        </p:nvSpPr>
        <p:spPr bwMode="auto">
          <a:xfrm>
            <a:off x="76866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82" name="Rectangle 23"/>
          <p:cNvSpPr>
            <a:spLocks noChangeArrowheads="1"/>
          </p:cNvSpPr>
          <p:nvPr/>
        </p:nvSpPr>
        <p:spPr bwMode="auto">
          <a:xfrm>
            <a:off x="86010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83" name="Rectangle 24"/>
          <p:cNvSpPr>
            <a:spLocks noChangeArrowheads="1"/>
          </p:cNvSpPr>
          <p:nvPr/>
        </p:nvSpPr>
        <p:spPr bwMode="auto">
          <a:xfrm>
            <a:off x="95154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84" name="Rectangle 25"/>
          <p:cNvSpPr>
            <a:spLocks noChangeArrowheads="1"/>
          </p:cNvSpPr>
          <p:nvPr/>
        </p:nvSpPr>
        <p:spPr bwMode="auto">
          <a:xfrm>
            <a:off x="104298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85" name="Rectangle 26"/>
          <p:cNvSpPr>
            <a:spLocks noChangeArrowheads="1"/>
          </p:cNvSpPr>
          <p:nvPr/>
        </p:nvSpPr>
        <p:spPr bwMode="auto">
          <a:xfrm>
            <a:off x="113442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86" name="Rectangle 27"/>
          <p:cNvSpPr>
            <a:spLocks noChangeArrowheads="1"/>
          </p:cNvSpPr>
          <p:nvPr/>
        </p:nvSpPr>
        <p:spPr bwMode="auto">
          <a:xfrm>
            <a:off x="122586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87" name="Rectangle 28"/>
          <p:cNvSpPr>
            <a:spLocks noChangeArrowheads="1"/>
          </p:cNvSpPr>
          <p:nvPr/>
        </p:nvSpPr>
        <p:spPr bwMode="auto">
          <a:xfrm>
            <a:off x="131730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88" name="Rectangle 29"/>
          <p:cNvSpPr>
            <a:spLocks noChangeArrowheads="1"/>
          </p:cNvSpPr>
          <p:nvPr/>
        </p:nvSpPr>
        <p:spPr bwMode="auto">
          <a:xfrm>
            <a:off x="140874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89" name="Rectangle 30"/>
          <p:cNvSpPr>
            <a:spLocks noChangeArrowheads="1"/>
          </p:cNvSpPr>
          <p:nvPr/>
        </p:nvSpPr>
        <p:spPr bwMode="auto">
          <a:xfrm>
            <a:off x="150018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90" name="Rectangle 31"/>
          <p:cNvSpPr>
            <a:spLocks noChangeArrowheads="1"/>
          </p:cNvSpPr>
          <p:nvPr/>
        </p:nvSpPr>
        <p:spPr bwMode="auto">
          <a:xfrm>
            <a:off x="6772275" y="3920223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latin typeface="Palatino" pitchFamily="18" charset="0"/>
                <a:ea typeface="+mn-ea"/>
                <a:cs typeface="+mn-cs"/>
              </a:rPr>
              <a:t>2</a:t>
            </a:r>
          </a:p>
        </p:txBody>
      </p:sp>
      <p:sp>
        <p:nvSpPr>
          <p:cNvPr id="91" name="Rectangle 32"/>
          <p:cNvSpPr>
            <a:spLocks noChangeArrowheads="1"/>
          </p:cNvSpPr>
          <p:nvPr/>
        </p:nvSpPr>
        <p:spPr bwMode="auto">
          <a:xfrm>
            <a:off x="5857875" y="3920223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latin typeface="Palatino" pitchFamily="18" charset="0"/>
                <a:ea typeface="+mn-ea"/>
                <a:cs typeface="+mn-cs"/>
              </a:rPr>
              <a:t>1</a:t>
            </a:r>
          </a:p>
        </p:txBody>
      </p:sp>
      <p:sp>
        <p:nvSpPr>
          <p:cNvPr id="92" name="Rectangle 33"/>
          <p:cNvSpPr>
            <a:spLocks noChangeArrowheads="1"/>
          </p:cNvSpPr>
          <p:nvPr/>
        </p:nvSpPr>
        <p:spPr bwMode="auto">
          <a:xfrm>
            <a:off x="4943475" y="3920223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latin typeface="Palatino" pitchFamily="18" charset="0"/>
                <a:ea typeface="+mn-ea"/>
                <a:cs typeface="+mn-cs"/>
              </a:rPr>
              <a:t>0</a:t>
            </a:r>
          </a:p>
        </p:txBody>
      </p:sp>
      <p:sp>
        <p:nvSpPr>
          <p:cNvPr id="93" name="Rectangle 34"/>
          <p:cNvSpPr>
            <a:spLocks noChangeArrowheads="1"/>
          </p:cNvSpPr>
          <p:nvPr/>
        </p:nvSpPr>
        <p:spPr bwMode="auto">
          <a:xfrm>
            <a:off x="7686675" y="3920223"/>
            <a:ext cx="914400" cy="685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latin typeface="Palatino" pitchFamily="18" charset="0"/>
                <a:ea typeface="+mn-ea"/>
                <a:cs typeface="+mn-cs"/>
              </a:rPr>
              <a:t>3</a:t>
            </a:r>
          </a:p>
        </p:txBody>
      </p:sp>
      <p:sp>
        <p:nvSpPr>
          <p:cNvPr id="94" name="Rectangle 35"/>
          <p:cNvSpPr>
            <a:spLocks noChangeArrowheads="1"/>
          </p:cNvSpPr>
          <p:nvPr/>
        </p:nvSpPr>
        <p:spPr bwMode="auto">
          <a:xfrm>
            <a:off x="9515475" y="3920223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5</a:t>
            </a:r>
          </a:p>
        </p:txBody>
      </p:sp>
      <p:sp>
        <p:nvSpPr>
          <p:cNvPr id="95" name="Rectangle 36"/>
          <p:cNvSpPr>
            <a:spLocks noChangeArrowheads="1"/>
          </p:cNvSpPr>
          <p:nvPr/>
        </p:nvSpPr>
        <p:spPr bwMode="auto">
          <a:xfrm>
            <a:off x="8601075" y="3920223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4</a:t>
            </a:r>
          </a:p>
        </p:txBody>
      </p:sp>
      <p:sp>
        <p:nvSpPr>
          <p:cNvPr id="96" name="Rectangle 37"/>
          <p:cNvSpPr>
            <a:spLocks noChangeArrowheads="1"/>
          </p:cNvSpPr>
          <p:nvPr/>
        </p:nvSpPr>
        <p:spPr bwMode="auto">
          <a:xfrm>
            <a:off x="10429875" y="3920223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6</a:t>
            </a:r>
          </a:p>
        </p:txBody>
      </p:sp>
      <p:sp>
        <p:nvSpPr>
          <p:cNvPr id="97" name="Rectangle 38"/>
          <p:cNvSpPr>
            <a:spLocks noChangeArrowheads="1"/>
          </p:cNvSpPr>
          <p:nvPr/>
        </p:nvSpPr>
        <p:spPr bwMode="auto">
          <a:xfrm>
            <a:off x="11344275" y="3920223"/>
            <a:ext cx="914400" cy="6858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7</a:t>
            </a:r>
          </a:p>
        </p:txBody>
      </p:sp>
      <p:sp>
        <p:nvSpPr>
          <p:cNvPr id="98" name="Rectangle 39"/>
          <p:cNvSpPr>
            <a:spLocks noChangeArrowheads="1"/>
          </p:cNvSpPr>
          <p:nvPr/>
        </p:nvSpPr>
        <p:spPr bwMode="auto">
          <a:xfrm>
            <a:off x="13173075" y="3920223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9</a:t>
            </a:r>
          </a:p>
        </p:txBody>
      </p:sp>
      <p:sp>
        <p:nvSpPr>
          <p:cNvPr id="99" name="Rectangle 40"/>
          <p:cNvSpPr>
            <a:spLocks noChangeArrowheads="1"/>
          </p:cNvSpPr>
          <p:nvPr/>
        </p:nvSpPr>
        <p:spPr bwMode="auto">
          <a:xfrm>
            <a:off x="12258675" y="3920223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8</a:t>
            </a:r>
          </a:p>
        </p:txBody>
      </p:sp>
      <p:sp>
        <p:nvSpPr>
          <p:cNvPr id="100" name="Rectangle 41"/>
          <p:cNvSpPr>
            <a:spLocks noChangeArrowheads="1"/>
          </p:cNvSpPr>
          <p:nvPr/>
        </p:nvSpPr>
        <p:spPr bwMode="auto">
          <a:xfrm>
            <a:off x="14087475" y="3920223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10</a:t>
            </a:r>
          </a:p>
        </p:txBody>
      </p:sp>
      <p:sp>
        <p:nvSpPr>
          <p:cNvPr id="101" name="Rectangle 42"/>
          <p:cNvSpPr>
            <a:spLocks noChangeArrowheads="1"/>
          </p:cNvSpPr>
          <p:nvPr/>
        </p:nvSpPr>
        <p:spPr bwMode="auto">
          <a:xfrm>
            <a:off x="15001875" y="3920223"/>
            <a:ext cx="914400" cy="685800"/>
          </a:xfrm>
          <a:prstGeom prst="rect">
            <a:avLst/>
          </a:pr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11</a:t>
            </a:r>
          </a:p>
        </p:txBody>
      </p:sp>
      <p:sp>
        <p:nvSpPr>
          <p:cNvPr id="102" name="Rectangle 59"/>
          <p:cNvSpPr>
            <a:spLocks noChangeArrowheads="1"/>
          </p:cNvSpPr>
          <p:nvPr/>
        </p:nvSpPr>
        <p:spPr bwMode="auto">
          <a:xfrm>
            <a:off x="159162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03" name="Rectangle 60"/>
          <p:cNvSpPr>
            <a:spLocks noChangeArrowheads="1"/>
          </p:cNvSpPr>
          <p:nvPr/>
        </p:nvSpPr>
        <p:spPr bwMode="auto">
          <a:xfrm>
            <a:off x="168306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04" name="Rectangle 61"/>
          <p:cNvSpPr>
            <a:spLocks noChangeArrowheads="1"/>
          </p:cNvSpPr>
          <p:nvPr/>
        </p:nvSpPr>
        <p:spPr bwMode="auto">
          <a:xfrm>
            <a:off x="177450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05" name="Rectangle 62"/>
          <p:cNvSpPr>
            <a:spLocks noChangeArrowheads="1"/>
          </p:cNvSpPr>
          <p:nvPr/>
        </p:nvSpPr>
        <p:spPr bwMode="auto">
          <a:xfrm>
            <a:off x="186594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06" name="Rectangle 63"/>
          <p:cNvSpPr>
            <a:spLocks noChangeArrowheads="1"/>
          </p:cNvSpPr>
          <p:nvPr/>
        </p:nvSpPr>
        <p:spPr bwMode="auto">
          <a:xfrm>
            <a:off x="159162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07" name="Rectangle 64"/>
          <p:cNvSpPr>
            <a:spLocks noChangeArrowheads="1"/>
          </p:cNvSpPr>
          <p:nvPr/>
        </p:nvSpPr>
        <p:spPr bwMode="auto">
          <a:xfrm>
            <a:off x="168306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08" name="Rectangle 65"/>
          <p:cNvSpPr>
            <a:spLocks noChangeArrowheads="1"/>
          </p:cNvSpPr>
          <p:nvPr/>
        </p:nvSpPr>
        <p:spPr bwMode="auto">
          <a:xfrm>
            <a:off x="177450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09" name="Rectangle 66"/>
          <p:cNvSpPr>
            <a:spLocks noChangeArrowheads="1"/>
          </p:cNvSpPr>
          <p:nvPr/>
        </p:nvSpPr>
        <p:spPr bwMode="auto">
          <a:xfrm>
            <a:off x="18659475" y="3920223"/>
            <a:ext cx="9144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defTabSz="2438430" hangingPunct="1"/>
            <a:endParaRPr lang="en-US" sz="3600" b="0" kern="1200">
              <a:solidFill>
                <a:srgbClr val="FFFFFF"/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110" name="Rectangle 67"/>
          <p:cNvSpPr>
            <a:spLocks noChangeArrowheads="1"/>
          </p:cNvSpPr>
          <p:nvPr/>
        </p:nvSpPr>
        <p:spPr bwMode="auto">
          <a:xfrm>
            <a:off x="16830675" y="3920223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13</a:t>
            </a:r>
          </a:p>
        </p:txBody>
      </p:sp>
      <p:sp>
        <p:nvSpPr>
          <p:cNvPr id="111" name="Rectangle 68"/>
          <p:cNvSpPr>
            <a:spLocks noChangeArrowheads="1"/>
          </p:cNvSpPr>
          <p:nvPr/>
        </p:nvSpPr>
        <p:spPr bwMode="auto">
          <a:xfrm>
            <a:off x="15916275" y="3920223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12</a:t>
            </a:r>
          </a:p>
        </p:txBody>
      </p:sp>
      <p:sp>
        <p:nvSpPr>
          <p:cNvPr id="112" name="Rectangle 69"/>
          <p:cNvSpPr>
            <a:spLocks noChangeArrowheads="1"/>
          </p:cNvSpPr>
          <p:nvPr/>
        </p:nvSpPr>
        <p:spPr bwMode="auto">
          <a:xfrm>
            <a:off x="17745075" y="3920223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14</a:t>
            </a:r>
          </a:p>
        </p:txBody>
      </p:sp>
      <p:sp>
        <p:nvSpPr>
          <p:cNvPr id="113" name="Rectangle 70"/>
          <p:cNvSpPr>
            <a:spLocks noChangeArrowheads="1"/>
          </p:cNvSpPr>
          <p:nvPr/>
        </p:nvSpPr>
        <p:spPr bwMode="auto">
          <a:xfrm>
            <a:off x="18659475" y="3920223"/>
            <a:ext cx="914400" cy="685800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2438430" hangingPunct="1"/>
            <a:r>
              <a:rPr lang="en-US" sz="3200" b="0" kern="12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M</a:t>
            </a:r>
            <a:r>
              <a:rPr lang="en-US" sz="3200" b="0" kern="1200" baseline="-25000" dirty="0">
                <a:solidFill>
                  <a:srgbClr val="FFFFFF"/>
                </a:solidFill>
                <a:latin typeface="Palatino" pitchFamily="18" charset="0"/>
                <a:ea typeface="+mn-ea"/>
                <a:cs typeface="+mn-cs"/>
              </a:rPr>
              <a:t>15</a:t>
            </a:r>
          </a:p>
        </p:txBody>
      </p:sp>
      <p:sp>
        <p:nvSpPr>
          <p:cNvPr id="114" name="AutoShape 74"/>
          <p:cNvSpPr>
            <a:spLocks noChangeArrowheads="1"/>
          </p:cNvSpPr>
          <p:nvPr/>
        </p:nvSpPr>
        <p:spPr bwMode="auto">
          <a:xfrm rot="10800000">
            <a:off x="11769725" y="5139973"/>
            <a:ext cx="914400" cy="457200"/>
          </a:xfrm>
          <a:prstGeom prst="downArrow">
            <a:avLst>
              <a:gd name="adj1" fmla="val 50000"/>
              <a:gd name="adj2" fmla="val 25000"/>
            </a:avLst>
          </a:prstGeom>
          <a:solidFill>
            <a:schemeClr val="tx1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vert="eaVert" wrap="none" anchor="ctr"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115" name="Line 71"/>
          <p:cNvSpPr>
            <a:spLocks noChangeShapeType="1"/>
          </p:cNvSpPr>
          <p:nvPr/>
        </p:nvSpPr>
        <p:spPr bwMode="auto">
          <a:xfrm>
            <a:off x="4959347" y="3284429"/>
            <a:ext cx="0" cy="4572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 defTabSz="2438430" hangingPunct="1"/>
            <a:endParaRPr lang="en-US" sz="3600" b="0" kern="1200">
              <a:latin typeface="Trebuchet MS"/>
              <a:ea typeface="+mn-ea"/>
              <a:cs typeface="+mn-cs"/>
            </a:endParaRPr>
          </a:p>
        </p:txBody>
      </p:sp>
      <p:sp>
        <p:nvSpPr>
          <p:cNvPr id="116" name="Text Box 72"/>
          <p:cNvSpPr txBox="1">
            <a:spLocks noChangeArrowheads="1"/>
          </p:cNvSpPr>
          <p:nvPr/>
        </p:nvSpPr>
        <p:spPr bwMode="auto">
          <a:xfrm>
            <a:off x="4470401" y="2548625"/>
            <a:ext cx="766557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 defTabSz="2438430" hangingPunct="1"/>
            <a:r>
              <a:rPr lang="en-US" sz="4800" b="0" kern="1200" dirty="0">
                <a:latin typeface="Palatino" pitchFamily="18" charset="0"/>
                <a:ea typeface="+mn-ea"/>
                <a:cs typeface="+mn-cs"/>
              </a:rPr>
              <a:t>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Row-Major Layout in C/C++</a:t>
            </a:r>
          </a:p>
        </p:txBody>
      </p:sp>
      <p:sp>
        <p:nvSpPr>
          <p:cNvPr id="5" name="Rectangle 4"/>
          <p:cNvSpPr/>
          <p:nvPr/>
        </p:nvSpPr>
        <p:spPr>
          <a:xfrm>
            <a:off x="13119697" y="3519235"/>
            <a:ext cx="932872" cy="36986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2438430" hangingPunct="1"/>
            <a:endParaRPr lang="en-US" sz="3600" b="0" kern="1200">
              <a:solidFill>
                <a:srgbClr val="000000"/>
              </a:solidFill>
              <a:latin typeface="Trebuchet M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8565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9032">
        <p:fade/>
      </p:transition>
    </mc:Choice>
    <mc:Fallback xmlns="">
      <p:transition spd="med" advTm="1990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tabLst>
                <a:tab pos="8115200" algn="l"/>
              </a:tabLst>
            </a:pPr>
            <a:r>
              <a:rPr lang="en-US" dirty="0"/>
              <a:t>Source Code of a </a:t>
            </a:r>
            <a:r>
              <a:rPr lang="en-US" dirty="0" err="1"/>
              <a:t>PictureKernel</a:t>
            </a:r>
            <a:endParaRPr lang="en-US" dirty="0"/>
          </a:p>
        </p:txBody>
      </p:sp>
      <p:sp>
        <p:nvSpPr>
          <p:cNvPr id="5123" name="Rectangle 3"/>
          <p:cNvSpPr txBox="1">
            <a:spLocks noChangeArrowheads="1"/>
          </p:cNvSpPr>
          <p:nvPr/>
        </p:nvSpPr>
        <p:spPr bwMode="auto">
          <a:xfrm>
            <a:off x="5486400" y="3048000"/>
            <a:ext cx="13106400" cy="70104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457200" indent="-4572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219215" indent="-1219215" algn="l" defTabSz="2438430"/>
            <a:endParaRPr lang="en" sz="2800" b="0" kern="1200" dirty="0">
              <a:solidFill>
                <a:srgbClr val="000000"/>
              </a:solidFill>
              <a:latin typeface="Courier New" pitchFamily="49" charset="0"/>
              <a:ea typeface="+mn-ea"/>
              <a:cs typeface="Courier New" pitchFamily="49" charset="0"/>
            </a:endParaRPr>
          </a:p>
          <a:p>
            <a:pPr marL="1219215" indent="-1219215" algn="l" defTabSz="2438430"/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__global__ void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PictureKernel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(float*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d_Pin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, float*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d_Pout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, </a:t>
            </a:r>
          </a:p>
          <a:p>
            <a:pPr marL="1219215" indent="-1219215" algn="l" defTabSz="2438430"/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				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int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height,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int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width)</a:t>
            </a:r>
          </a:p>
          <a:p>
            <a:pPr marL="1219215" indent="-1219215" algn="l" defTabSz="2438430"/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{</a:t>
            </a:r>
          </a:p>
          <a:p>
            <a:pPr marL="1219215" indent="-1219215" algn="l" defTabSz="2438430"/>
            <a:endParaRPr lang="en" sz="2800" b="0" kern="1200" dirty="0">
              <a:solidFill>
                <a:srgbClr val="000000"/>
              </a:solidFill>
              <a:latin typeface="Courier New" pitchFamily="49" charset="0"/>
              <a:ea typeface="+mn-ea"/>
              <a:cs typeface="Courier New" pitchFamily="49" charset="0"/>
            </a:endParaRPr>
          </a:p>
          <a:p>
            <a:pPr marL="1219215" indent="-1219215" algn="l" defTabSz="2438430"/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// Calculate the row # of the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d_Pin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and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d_Pout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element</a:t>
            </a:r>
          </a:p>
          <a:p>
            <a:pPr marL="1219215" indent="-1219215" algn="l" defTabSz="2438430"/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int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Row =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blockIdx.y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*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blockDim.y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+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threadIdx.y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;</a:t>
            </a:r>
          </a:p>
          <a:p>
            <a:pPr marL="1219215" indent="-1219215" algn="l" defTabSz="2438430"/>
            <a:r>
              <a:rPr lang="en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</a:t>
            </a:r>
          </a:p>
          <a:p>
            <a:pPr marL="1219215" indent="-1219215" algn="l" defTabSz="2438430"/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// Calculate the column # of the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d_Pin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and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d_Pout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element</a:t>
            </a:r>
          </a:p>
          <a:p>
            <a:pPr marL="1219215" indent="-1219215" algn="l" defTabSz="2438430"/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int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Col =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blockIdx.x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*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blockDim.x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+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threadIdx.x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;</a:t>
            </a:r>
          </a:p>
          <a:p>
            <a:pPr marL="1219215" indent="-1219215" algn="l" defTabSz="2438430"/>
            <a:endParaRPr lang="en" sz="2800" b="0" kern="1200" dirty="0">
              <a:solidFill>
                <a:srgbClr val="000000"/>
              </a:solidFill>
              <a:latin typeface="Courier New" pitchFamily="49" charset="0"/>
              <a:ea typeface="+mn-ea"/>
              <a:cs typeface="Courier New" pitchFamily="49" charset="0"/>
            </a:endParaRPr>
          </a:p>
          <a:p>
            <a:pPr marL="1219215" indent="-1219215" algn="l" defTabSz="2438430"/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// each thread computes one element of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d_Pout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if in range</a:t>
            </a:r>
          </a:p>
          <a:p>
            <a:pPr marL="1219215" indent="-1219215" algn="l" defTabSz="2438430"/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if ((Row &lt; height) &amp;&amp; (Col &lt; width)) {</a:t>
            </a:r>
          </a:p>
          <a:p>
            <a:pPr marL="1219215" indent="-1219215" algn="l" defTabSz="2438430"/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  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d_Pout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[Row*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width+Col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] = 2.0*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d_Pin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[Row*</a:t>
            </a:r>
            <a:r>
              <a:rPr lang="en-US" sz="2800" b="0" kern="1200" dirty="0" err="1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width+Col</a:t>
            </a:r>
            <a:r>
              <a:rPr lang="en-US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];</a:t>
            </a:r>
          </a:p>
          <a:p>
            <a:pPr marL="1219215" indent="-1219215" algn="l" defTabSz="2438430"/>
            <a:r>
              <a:rPr lang="en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  }</a:t>
            </a:r>
          </a:p>
          <a:p>
            <a:pPr marL="1219215" indent="-1219215" algn="l" defTabSz="2438430"/>
            <a:r>
              <a:rPr lang="en" sz="2800" b="0" kern="1200" dirty="0">
                <a:solidFill>
                  <a:srgbClr val="000000"/>
                </a:solidFill>
                <a:latin typeface="Courier New" pitchFamily="49" charset="0"/>
                <a:ea typeface="+mn-ea"/>
                <a:cs typeface="Courier New" pitchFamily="49" charset="0"/>
              </a:rPr>
              <a:t>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96402" y="10058402"/>
            <a:ext cx="63530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3600" b="0" kern="1200" dirty="0">
                <a:latin typeface="Trebuchet MS"/>
                <a:ea typeface="+mn-ea"/>
                <a:cs typeface="+mn-cs"/>
              </a:rPr>
              <a:t>Scale every pixel value by 2.0</a:t>
            </a:r>
          </a:p>
        </p:txBody>
      </p:sp>
    </p:spTree>
    <p:extLst>
      <p:ext uri="{BB962C8B-B14F-4D97-AF65-F5344CB8AC3E}">
        <p14:creationId xmlns:p14="http://schemas.microsoft.com/office/powerpoint/2010/main" val="2342907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5693">
        <p:fade/>
      </p:transition>
    </mc:Choice>
    <mc:Fallback xmlns="">
      <p:transition spd="med" advTm="205693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Host Code for Launching </a:t>
            </a:r>
            <a:r>
              <a:rPr lang="en-US" dirty="0" err="1"/>
              <a:t>PictureKernel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// assume that the picture is m</a:t>
                </a:r>
                <a14:m>
                  <m:oMath xmlns:m="http://schemas.openxmlformats.org/officeDocument/2006/math">
                    <m:r>
                      <a:rPr lang="en-US" sz="4267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4267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 </m:t>
                    </m:r>
                  </m:oMath>
                </a14:m>
                <a:r>
                  <a:rPr lang="en-US" dirty="0"/>
                  <a:t>n, </a:t>
                </a:r>
              </a:p>
              <a:p>
                <a:pPr marL="0" indent="0">
                  <a:buNone/>
                </a:pPr>
                <a:r>
                  <a:rPr lang="en-US" dirty="0"/>
                  <a:t>// m pixels in y dimension and n pixels in x dimension</a:t>
                </a:r>
              </a:p>
              <a:p>
                <a:pPr marL="0" indent="0">
                  <a:buNone/>
                </a:pPr>
                <a:r>
                  <a:rPr lang="en-US" dirty="0"/>
                  <a:t>// input </a:t>
                </a:r>
                <a:r>
                  <a:rPr lang="en-US" dirty="0" err="1"/>
                  <a:t>d_Pin</a:t>
                </a:r>
                <a:r>
                  <a:rPr lang="en-US" dirty="0"/>
                  <a:t> has been allocated on and copied to device</a:t>
                </a:r>
              </a:p>
              <a:p>
                <a:pPr marL="0" indent="0">
                  <a:buNone/>
                </a:pPr>
                <a:r>
                  <a:rPr lang="en-US" dirty="0"/>
                  <a:t>// output </a:t>
                </a:r>
                <a:r>
                  <a:rPr lang="en-US" dirty="0" err="1"/>
                  <a:t>d_Pout</a:t>
                </a:r>
                <a:r>
                  <a:rPr lang="en-US" dirty="0"/>
                  <a:t> has been allocated on device</a:t>
                </a:r>
              </a:p>
              <a:p>
                <a:pPr marL="0" indent="0">
                  <a:buNone/>
                </a:pPr>
                <a:r>
                  <a:rPr lang="en-US" b="1" dirty="0"/>
                  <a:t>…</a:t>
                </a:r>
              </a:p>
              <a:p>
                <a:pPr marL="0" indent="0">
                  <a:buNone/>
                </a:pPr>
                <a:r>
                  <a:rPr lang="en-US" dirty="0"/>
                  <a:t>dim3 </a:t>
                </a:r>
                <a:r>
                  <a:rPr lang="en-US" dirty="0" err="1"/>
                  <a:t>DimGrid</a:t>
                </a:r>
                <a:r>
                  <a:rPr lang="en-US" dirty="0"/>
                  <a:t>((n-1)/16 + 1, (m-1)/16+1, 1);</a:t>
                </a:r>
              </a:p>
              <a:p>
                <a:pPr marL="0" indent="0">
                  <a:buNone/>
                </a:pPr>
                <a:r>
                  <a:rPr lang="en-US" dirty="0"/>
                  <a:t>dim3 </a:t>
                </a:r>
                <a:r>
                  <a:rPr lang="en-US" dirty="0" err="1"/>
                  <a:t>DimBlock</a:t>
                </a:r>
                <a:r>
                  <a:rPr lang="en-US" dirty="0"/>
                  <a:t>(16, 16, 1);</a:t>
                </a:r>
              </a:p>
              <a:p>
                <a:pPr marL="0" indent="0">
                  <a:buNone/>
                </a:pPr>
                <a:r>
                  <a:rPr lang="en-US" dirty="0" err="1"/>
                  <a:t>PictureKernel</a:t>
                </a:r>
                <a:r>
                  <a:rPr lang="en-US" dirty="0"/>
                  <a:t>&lt;&lt;&lt;</a:t>
                </a:r>
                <a:r>
                  <a:rPr lang="en-US" dirty="0" err="1"/>
                  <a:t>DimGrid,DimBlock</a:t>
                </a:r>
                <a:r>
                  <a:rPr lang="en-US" dirty="0"/>
                  <a:t>&gt;&gt;&gt;(</a:t>
                </a:r>
                <a:r>
                  <a:rPr lang="en-US" dirty="0" err="1"/>
                  <a:t>d_Pin</a:t>
                </a:r>
                <a:r>
                  <a:rPr lang="en-US" dirty="0"/>
                  <a:t>, </a:t>
                </a:r>
                <a:r>
                  <a:rPr lang="en-US" dirty="0" err="1"/>
                  <a:t>d_Pout</a:t>
                </a:r>
                <a:r>
                  <a:rPr lang="en-US" dirty="0"/>
                  <a:t>, m, n);</a:t>
                </a:r>
              </a:p>
              <a:p>
                <a:pPr marL="0" indent="0">
                  <a:buNone/>
                </a:pPr>
                <a:r>
                  <a:rPr lang="en-US" b="1" dirty="0"/>
                  <a:t>…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392" t="-6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669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6543">
        <p:fade/>
      </p:transition>
    </mc:Choice>
    <mc:Fallback xmlns="">
      <p:transition spd="med" advTm="146543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itle 4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US" sz="6133" dirty="0"/>
                  <a:t>Covering a 62</a:t>
                </a:r>
                <a14:m>
                  <m:oMath xmlns:m="http://schemas.openxmlformats.org/officeDocument/2006/math">
                    <m:r>
                      <a:rPr lang="en-US" sz="6133" dirty="0"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6133" dirty="0"/>
                  <a:t>76 Picture with 16</a:t>
                </a:r>
                <a14:m>
                  <m:oMath xmlns:m="http://schemas.openxmlformats.org/officeDocument/2006/math">
                    <m:r>
                      <a:rPr lang="en-US" sz="6133" dirty="0"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6133" dirty="0"/>
                  <a:t>16 Blocks</a:t>
                </a:r>
              </a:p>
            </p:txBody>
          </p:sp>
        </mc:Choice>
        <mc:Fallback xmlns="">
          <p:sp>
            <p:nvSpPr>
              <p:cNvPr id="5" name="Title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4"/>
                <a:stretch>
                  <a:fillRect l="-1369" t="-19718" b="-239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/>
          <p:cNvPicPr/>
          <p:nvPr/>
        </p:nvPicPr>
        <p:blipFill rotWithShape="1">
          <a:blip r:embed="rId5"/>
          <a:srcRect t="8336" r="13196" b="19736"/>
          <a:stretch/>
        </p:blipFill>
        <p:spPr>
          <a:xfrm>
            <a:off x="4673600" y="3048000"/>
            <a:ext cx="14813280" cy="65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7112002" y="10058402"/>
            <a:ext cx="13640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2438430" hangingPunct="1"/>
            <a:r>
              <a:rPr lang="en-US" sz="3600" b="0" kern="1200" dirty="0">
                <a:latin typeface="Trebuchet MS"/>
                <a:ea typeface="+mn-ea"/>
                <a:cs typeface="+mn-cs"/>
              </a:rPr>
              <a:t>Not all threads in a Block will follow the same control flow path.</a:t>
            </a:r>
          </a:p>
        </p:txBody>
      </p:sp>
    </p:spTree>
    <p:extLst>
      <p:ext uri="{BB962C8B-B14F-4D97-AF65-F5344CB8AC3E}">
        <p14:creationId xmlns:p14="http://schemas.microsoft.com/office/powerpoint/2010/main" val="2817658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3363">
        <p:fade/>
      </p:transition>
    </mc:Choice>
    <mc:Fallback xmlns="">
      <p:transition spd="med" advTm="193363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219200"/>
            <a:ext cx="24384000" cy="5638800"/>
          </a:xfr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/>
          <a:p>
            <a:pPr fontAlgn="base"/>
            <a:r>
              <a:rPr lang="en-US" b="1" dirty="0"/>
              <a:t>CSC 2224: Parallel Computer </a:t>
            </a:r>
            <a:br>
              <a:rPr lang="en-US" b="1" dirty="0"/>
            </a:br>
            <a:r>
              <a:rPr lang="en-US" b="1" dirty="0"/>
              <a:t>Architecture and Programming</a:t>
            </a:r>
            <a:br>
              <a:rPr lang="en-US" b="1" dirty="0"/>
            </a:br>
            <a:r>
              <a:rPr lang="en-US" b="1" dirty="0"/>
              <a:t>GPU Architecture: Introduction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4859000" y="10829112"/>
            <a:ext cx="1143000" cy="854100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828800"/>
            <a:endParaRPr lang="en-US" sz="4400" b="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38BC0D9-9426-462E-A586-ED53F18E48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7750962"/>
            <a:ext cx="16306800" cy="35052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Prof. Gennady </a:t>
            </a:r>
            <a:r>
              <a:rPr lang="en-US" dirty="0" err="1">
                <a:solidFill>
                  <a:srgbClr val="0000FF"/>
                </a:solidFill>
              </a:rPr>
              <a:t>Pekhimenko</a:t>
            </a:r>
            <a:endParaRPr lang="en-US" dirty="0">
              <a:solidFill>
                <a:srgbClr val="0000FF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University of Toronto</a:t>
            </a:r>
          </a:p>
          <a:p>
            <a:r>
              <a:rPr lang="en-US" dirty="0">
                <a:solidFill>
                  <a:schemeClr val="tx1"/>
                </a:solidFill>
              </a:rPr>
              <a:t>Fall 2020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A2E33A-EA90-4EC4-B1F5-051D808F97CF}"/>
              </a:ext>
            </a:extLst>
          </p:cNvPr>
          <p:cNvSpPr/>
          <p:nvPr/>
        </p:nvSpPr>
        <p:spPr>
          <a:xfrm>
            <a:off x="3200400" y="11894278"/>
            <a:ext cx="17983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 hangingPunct="1"/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The content of this lecture is adapted from the slides of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Kayvon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Fatahalian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(Stanford), Olivier Giroux and Luke Durant (Nvidia), Tor </a:t>
            </a:r>
            <a:r>
              <a:rPr lang="en-US" sz="3600" i="1" kern="1200" dirty="0" err="1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Aamodt</a:t>
            </a:r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(UBC) and Edited by: Serina Tan</a:t>
            </a:r>
          </a:p>
          <a:p>
            <a:pPr defTabSz="1828800" hangingPunct="1"/>
            <a:r>
              <a:rPr lang="en-US" sz="3600" i="1" kern="1200" dirty="0">
                <a:solidFill>
                  <a:srgbClr val="1F497D"/>
                </a:solidFill>
                <a:latin typeface="Calibri"/>
                <a:ea typeface="+mn-ea"/>
                <a:cs typeface="+mn-cs"/>
              </a:rPr>
              <a:t> </a:t>
            </a:r>
          </a:p>
          <a:p>
            <a:pPr defTabSz="1828800" hangingPunct="1"/>
            <a:endParaRPr lang="en-US" sz="3600" i="1" kern="1200" dirty="0">
              <a:solidFill>
                <a:srgbClr val="1F497D"/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63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2"/>
    </mc:Choice>
    <mc:Fallback xmlns="">
      <p:transition spd="slow" advTm="297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Why GPUs Run Fas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GPUs Run Fast?</a:t>
            </a:r>
          </a:p>
        </p:txBody>
      </p:sp>
      <p:sp>
        <p:nvSpPr>
          <p:cNvPr id="136" name="Three key ideas behind how modern GPU processing cores run cod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ts val="6700"/>
              </a:lnSpc>
            </a:pPr>
            <a:r>
              <a:rPr u="sng"/>
              <a:t>Three key ideas</a:t>
            </a:r>
            <a:r>
              <a:t> behind how modern GPU processing cores run code</a:t>
            </a:r>
          </a:p>
          <a:p>
            <a:pPr>
              <a:lnSpc>
                <a:spcPts val="6700"/>
              </a:lnSpc>
            </a:pPr>
            <a:r>
              <a:t>Knowing these concepts will help you:</a:t>
            </a:r>
          </a:p>
          <a:p>
            <a:pPr marL="1864436" lvl="1" indent="-975436" defTabSz="457200">
              <a:lnSpc>
                <a:spcPts val="6700"/>
              </a:lnSpc>
              <a:spcBef>
                <a:spcPts val="1200"/>
              </a:spcBef>
              <a:buSzPct val="100000"/>
              <a:buAutoNum type="arabicPeriod"/>
            </a:pPr>
            <a:r>
              <a:t>Understand GPU core designs</a:t>
            </a:r>
          </a:p>
          <a:p>
            <a:pPr marL="1864436" lvl="1" indent="-975436" defTabSz="457200">
              <a:lnSpc>
                <a:spcPts val="6700"/>
              </a:lnSpc>
              <a:spcBef>
                <a:spcPts val="1200"/>
              </a:spcBef>
              <a:buSzPct val="100000"/>
              <a:buAutoNum type="arabicPeriod"/>
            </a:pPr>
            <a:r>
              <a:t>Optimize performance of your parallel programs</a:t>
            </a:r>
          </a:p>
          <a:p>
            <a:pPr marL="1864436" lvl="1" indent="-975436" defTabSz="457200">
              <a:lnSpc>
                <a:spcPts val="6700"/>
              </a:lnSpc>
              <a:spcBef>
                <a:spcPts val="1200"/>
              </a:spcBef>
              <a:buSzPct val="100000"/>
              <a:buAutoNum type="arabicPeriod"/>
            </a:pPr>
            <a:r>
              <a:t>Gain intuition about what workloads might benefit from such a parallel architecture</a:t>
            </a:r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22582" y="13081000"/>
            <a:ext cx="326137" cy="54774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Example Program: Vector Multiply-Ad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68655">
              <a:defRPr sz="9072"/>
            </a:lvl1pPr>
          </a:lstStyle>
          <a:p>
            <a:r>
              <a:rPr dirty="0"/>
              <a:t>Example Program: Vector Multiply</a:t>
            </a:r>
            <a:r>
              <a:rPr lang="en-CA" dirty="0"/>
              <a:t>-Add</a:t>
            </a:r>
            <a:endParaRPr dirty="0"/>
          </a:p>
        </p:txBody>
      </p:sp>
      <p:sp>
        <p:nvSpPr>
          <p:cNvPr id="140" name="Compute v = a ∙ b + c (a, b, c and v are vectors of the same dimension)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Compute </a:t>
            </a:r>
            <a:r>
              <a:rPr b="1" i="1" dirty="0"/>
              <a:t>v</a:t>
            </a:r>
            <a:r>
              <a:rPr i="1" dirty="0"/>
              <a:t> = </a:t>
            </a:r>
            <a:r>
              <a:rPr b="1" i="1" dirty="0"/>
              <a:t>a</a:t>
            </a:r>
            <a:r>
              <a:rPr i="1" dirty="0"/>
              <a:t> </a:t>
            </a:r>
            <a:r>
              <a:rPr b="1" dirty="0"/>
              <a:t>∙</a:t>
            </a:r>
            <a:r>
              <a:rPr i="1" dirty="0"/>
              <a:t> </a:t>
            </a:r>
            <a:r>
              <a:rPr b="1" i="1" dirty="0"/>
              <a:t>b</a:t>
            </a:r>
            <a:r>
              <a:rPr lang="en-CA" i="1" dirty="0"/>
              <a:t> + </a:t>
            </a:r>
            <a:r>
              <a:rPr lang="en-CA" b="1" i="1" dirty="0"/>
              <a:t>c</a:t>
            </a:r>
            <a:r>
              <a:rPr i="1" dirty="0"/>
              <a:t> (</a:t>
            </a:r>
            <a:r>
              <a:rPr b="1" i="1" dirty="0"/>
              <a:t>a</a:t>
            </a:r>
            <a:r>
              <a:rPr i="1" dirty="0"/>
              <a:t>, </a:t>
            </a:r>
            <a:r>
              <a:rPr b="1" i="1" dirty="0"/>
              <a:t>b</a:t>
            </a:r>
            <a:r>
              <a:rPr i="1" dirty="0"/>
              <a:t>,</a:t>
            </a:r>
            <a:r>
              <a:rPr lang="en-CA" i="1" dirty="0"/>
              <a:t> </a:t>
            </a:r>
            <a:r>
              <a:rPr lang="en-CA" b="1" i="1" dirty="0"/>
              <a:t>c</a:t>
            </a:r>
            <a:r>
              <a:rPr i="1" dirty="0"/>
              <a:t> and </a:t>
            </a:r>
            <a:r>
              <a:rPr b="1" i="1" dirty="0"/>
              <a:t>v</a:t>
            </a:r>
            <a:r>
              <a:rPr i="1" dirty="0"/>
              <a:t> are vectors</a:t>
            </a:r>
            <a:r>
              <a:rPr lang="en-CA" i="1" dirty="0"/>
              <a:t> with a length of N</a:t>
            </a:r>
            <a:r>
              <a:rPr i="1" dirty="0"/>
              <a:t>)</a:t>
            </a:r>
          </a:p>
        </p:txBody>
      </p:sp>
      <p:sp>
        <p:nvSpPr>
          <p:cNvPr id="1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22582" y="13081000"/>
            <a:ext cx="326137" cy="54774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 dirty="0"/>
          </a:p>
        </p:txBody>
      </p:sp>
      <p:graphicFrame>
        <p:nvGraphicFramePr>
          <p:cNvPr id="142" name="Table"/>
          <p:cNvGraphicFramePr/>
          <p:nvPr>
            <p:extLst>
              <p:ext uri="{D42A27DB-BD31-4B8C-83A1-F6EECF244321}">
                <p14:modId xmlns:p14="http://schemas.microsoft.com/office/powerpoint/2010/main" val="756467214"/>
              </p:ext>
            </p:extLst>
          </p:nvPr>
        </p:nvGraphicFramePr>
        <p:xfrm>
          <a:off x="2268166" y="5364278"/>
          <a:ext cx="8825685" cy="589280"/>
        </p:xfrm>
        <a:graphic>
          <a:graphicData uri="http://schemas.openxmlformats.org/drawingml/2006/table">
            <a:tbl>
              <a:tblPr>
                <a:tableStyleId>{2708684C-4D16-4618-839F-0558EEFCDFE6}</a:tableStyleId>
              </a:tblPr>
              <a:tblGrid>
                <a:gridCol w="5883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547748"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3" name="Table"/>
          <p:cNvGraphicFramePr/>
          <p:nvPr>
            <p:extLst>
              <p:ext uri="{D42A27DB-BD31-4B8C-83A1-F6EECF244321}">
                <p14:modId xmlns:p14="http://schemas.microsoft.com/office/powerpoint/2010/main" val="2930337909"/>
              </p:ext>
            </p:extLst>
          </p:nvPr>
        </p:nvGraphicFramePr>
        <p:xfrm>
          <a:off x="2268166" y="6822092"/>
          <a:ext cx="8825685" cy="589280"/>
        </p:xfrm>
        <a:graphic>
          <a:graphicData uri="http://schemas.openxmlformats.org/drawingml/2006/table">
            <a:tbl>
              <a:tblPr>
                <a:tableStyleId>{2708684C-4D16-4618-839F-0558EEFCDFE6}</a:tableStyleId>
              </a:tblPr>
              <a:tblGrid>
                <a:gridCol w="5883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547748"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4" name="Table"/>
          <p:cNvGraphicFramePr/>
          <p:nvPr/>
        </p:nvGraphicFramePr>
        <p:xfrm>
          <a:off x="2268166" y="8273556"/>
          <a:ext cx="8825685" cy="589280"/>
        </p:xfrm>
        <a:graphic>
          <a:graphicData uri="http://schemas.openxmlformats.org/drawingml/2006/table">
            <a:tbl>
              <a:tblPr>
                <a:tableStyleId>{2708684C-4D16-4618-839F-0558EEFCDFE6}</a:tableStyleId>
              </a:tblPr>
              <a:tblGrid>
                <a:gridCol w="5883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547748"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779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5" name="Table"/>
          <p:cNvGraphicFramePr/>
          <p:nvPr>
            <p:extLst>
              <p:ext uri="{D42A27DB-BD31-4B8C-83A1-F6EECF244321}">
                <p14:modId xmlns:p14="http://schemas.microsoft.com/office/powerpoint/2010/main" val="1693874373"/>
              </p:ext>
            </p:extLst>
          </p:nvPr>
        </p:nvGraphicFramePr>
        <p:xfrm>
          <a:off x="2268166" y="10030628"/>
          <a:ext cx="8825685" cy="589280"/>
        </p:xfrm>
        <a:graphic>
          <a:graphicData uri="http://schemas.openxmlformats.org/drawingml/2006/table">
            <a:tbl>
              <a:tblPr>
                <a:tableStyleId>{2708684C-4D16-4618-839F-0558EEFCDFE6}</a:tableStyleId>
              </a:tblPr>
              <a:tblGrid>
                <a:gridCol w="5883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88379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547748"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4CAA54">
                        <a:alpha val="4261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6" name="a"/>
          <p:cNvSpPr txBox="1"/>
          <p:nvPr/>
        </p:nvSpPr>
        <p:spPr>
          <a:xfrm>
            <a:off x="1087331" y="5209212"/>
            <a:ext cx="478791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i="1"/>
            </a:lvl1pPr>
          </a:lstStyle>
          <a:p>
            <a:r>
              <a:t>a</a:t>
            </a:r>
          </a:p>
        </p:txBody>
      </p:sp>
      <p:sp>
        <p:nvSpPr>
          <p:cNvPr id="147" name="b"/>
          <p:cNvSpPr txBox="1"/>
          <p:nvPr/>
        </p:nvSpPr>
        <p:spPr>
          <a:xfrm>
            <a:off x="1075584" y="6667025"/>
            <a:ext cx="50228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i="1"/>
            </a:lvl1pPr>
          </a:lstStyle>
          <a:p>
            <a:r>
              <a:t>b</a:t>
            </a:r>
          </a:p>
        </p:txBody>
      </p:sp>
      <p:sp>
        <p:nvSpPr>
          <p:cNvPr id="148" name="c"/>
          <p:cNvSpPr txBox="1"/>
          <p:nvPr/>
        </p:nvSpPr>
        <p:spPr>
          <a:xfrm>
            <a:off x="1093046" y="8124839"/>
            <a:ext cx="467361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i="1"/>
            </a:lvl1pPr>
          </a:lstStyle>
          <a:p>
            <a:r>
              <a:rPr dirty="0"/>
              <a:t>c</a:t>
            </a:r>
          </a:p>
        </p:txBody>
      </p:sp>
      <p:sp>
        <p:nvSpPr>
          <p:cNvPr id="149" name="v"/>
          <p:cNvSpPr txBox="1"/>
          <p:nvPr/>
        </p:nvSpPr>
        <p:spPr>
          <a:xfrm>
            <a:off x="1104794" y="9875563"/>
            <a:ext cx="443866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i="1"/>
            </a:lvl1pPr>
          </a:lstStyle>
          <a:p>
            <a:r>
              <a:t>v</a:t>
            </a:r>
          </a:p>
        </p:txBody>
      </p:sp>
      <p:sp>
        <p:nvSpPr>
          <p:cNvPr id="150" name="𝘅"/>
          <p:cNvSpPr txBox="1"/>
          <p:nvPr/>
        </p:nvSpPr>
        <p:spPr>
          <a:xfrm>
            <a:off x="6135058" y="5799539"/>
            <a:ext cx="435611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t>𝘅</a:t>
            </a:r>
          </a:p>
        </p:txBody>
      </p:sp>
      <p:sp>
        <p:nvSpPr>
          <p:cNvPr id="151" name="＋"/>
          <p:cNvSpPr txBox="1"/>
          <p:nvPr/>
        </p:nvSpPr>
        <p:spPr>
          <a:xfrm>
            <a:off x="5978213" y="7277100"/>
            <a:ext cx="749301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rPr dirty="0"/>
              <a:t>＋</a:t>
            </a:r>
          </a:p>
        </p:txBody>
      </p:sp>
      <p:sp>
        <p:nvSpPr>
          <p:cNvPr id="152" name="="/>
          <p:cNvSpPr txBox="1"/>
          <p:nvPr/>
        </p:nvSpPr>
        <p:spPr>
          <a:xfrm>
            <a:off x="6105213" y="8997026"/>
            <a:ext cx="495301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rPr dirty="0"/>
              <a:t>=</a:t>
            </a:r>
          </a:p>
        </p:txBody>
      </p:sp>
      <p:sp>
        <p:nvSpPr>
          <p:cNvPr id="153" name="void mul_add (int N, float* a, float* b, float* c, float* v) {…"/>
          <p:cNvSpPr txBox="1"/>
          <p:nvPr/>
        </p:nvSpPr>
        <p:spPr>
          <a:xfrm>
            <a:off x="12859938" y="6667500"/>
            <a:ext cx="10128387" cy="2260601"/>
          </a:xfrm>
          <a:prstGeom prst="rect">
            <a:avLst/>
          </a:prstGeom>
          <a:solidFill>
            <a:srgbClr val="E7E7E7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void </a:t>
            </a:r>
            <a:r>
              <a:rPr dirty="0" err="1"/>
              <a:t>mul_add</a:t>
            </a:r>
            <a:r>
              <a:rPr dirty="0"/>
              <a:t> (int N, float* a, float* b,</a:t>
            </a:r>
            <a:r>
              <a:rPr lang="en-CA" dirty="0"/>
              <a:t> float* c,</a:t>
            </a:r>
            <a:r>
              <a:rPr dirty="0"/>
              <a:t> float* v) {</a:t>
            </a:r>
          </a:p>
          <a:p>
            <a:pPr lvl="3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for (int </a:t>
            </a:r>
            <a:r>
              <a:rPr dirty="0" err="1"/>
              <a:t>i</a:t>
            </a:r>
            <a:r>
              <a:rPr dirty="0"/>
              <a:t> = 0; </a:t>
            </a:r>
            <a:r>
              <a:rPr dirty="0" err="1"/>
              <a:t>i</a:t>
            </a:r>
            <a:r>
              <a:rPr dirty="0"/>
              <a:t> &lt; N; </a:t>
            </a:r>
            <a:r>
              <a:rPr dirty="0" err="1"/>
              <a:t>i</a:t>
            </a:r>
            <a:r>
              <a:rPr dirty="0"/>
              <a:t>++) {</a:t>
            </a:r>
          </a:p>
          <a:p>
            <a:pPr lvl="6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v[</a:t>
            </a:r>
            <a:r>
              <a:rPr dirty="0" err="1"/>
              <a:t>i</a:t>
            </a:r>
            <a:r>
              <a:rPr dirty="0"/>
              <a:t>] = a[</a:t>
            </a:r>
            <a:r>
              <a:rPr dirty="0" err="1"/>
              <a:t>i</a:t>
            </a:r>
            <a:r>
              <a:rPr dirty="0"/>
              <a:t>] * b[</a:t>
            </a:r>
            <a:r>
              <a:rPr dirty="0" err="1"/>
              <a:t>i</a:t>
            </a:r>
            <a:r>
              <a:rPr dirty="0"/>
              <a:t>]</a:t>
            </a:r>
            <a:r>
              <a:rPr lang="en-CA" dirty="0"/>
              <a:t> + c[</a:t>
            </a:r>
            <a:r>
              <a:rPr lang="en-CA" dirty="0" err="1"/>
              <a:t>i</a:t>
            </a:r>
            <a:r>
              <a:rPr lang="en-CA" dirty="0"/>
              <a:t>]</a:t>
            </a:r>
            <a:endParaRPr dirty="0"/>
          </a:p>
          <a:p>
            <a:pPr lvl="3"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} </a:t>
            </a:r>
          </a:p>
          <a:p>
            <a:pPr algn="l">
              <a:defRPr b="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dirty="0"/>
              <a:t>} </a:t>
            </a:r>
          </a:p>
        </p:txBody>
      </p:sp>
    </p:spTree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2|11.5|90.2|72.9|33.3|2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2|13.4|0.5|9.4|98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8.8"/>
</p:tagLst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VIDIA_University_of_Illinois_Template_2015_4x3" id="{5C1E5DBF-147B-4C12-BA1C-1E216CC92BF8}" vid="{34A544E1-27AA-4307-BA49-86C7E39C24A4}"/>
    </a:ext>
  </a:extLst>
</a:theme>
</file>

<file path=ppt/theme/theme4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4391</TotalTime>
  <Words>4978</Words>
  <Application>Microsoft Office PowerPoint</Application>
  <PresentationFormat>Custom</PresentationFormat>
  <Paragraphs>1018</Paragraphs>
  <Slides>75</Slides>
  <Notes>19</Notes>
  <HiddenSlides>1</HiddenSlides>
  <MMClips>2</MMClips>
  <ScaleCrop>false</ScaleCrop>
  <HeadingPairs>
    <vt:vector size="6" baseType="variant">
      <vt:variant>
        <vt:lpstr>Fonts Used</vt:lpstr>
      </vt:variant>
      <vt:variant>
        <vt:i4>19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75</vt:i4>
      </vt:variant>
    </vt:vector>
  </HeadingPairs>
  <TitlesOfParts>
    <vt:vector size="97" baseType="lpstr">
      <vt:lpstr>AkzidenzGrotesk</vt:lpstr>
      <vt:lpstr>Akzidenz-Grotesk Extended BQ</vt:lpstr>
      <vt:lpstr>Arial</vt:lpstr>
      <vt:lpstr>Arial  </vt:lpstr>
      <vt:lpstr>Arial Narrow</vt:lpstr>
      <vt:lpstr>Arial Rounded MT Bold</vt:lpstr>
      <vt:lpstr>Bodoni MT Condensed</vt:lpstr>
      <vt:lpstr>Calibri</vt:lpstr>
      <vt:lpstr>Cambria Math</vt:lpstr>
      <vt:lpstr>Courier New</vt:lpstr>
      <vt:lpstr>Helvetica</vt:lpstr>
      <vt:lpstr>Helvetica Neue</vt:lpstr>
      <vt:lpstr>Helvetica Neue Light</vt:lpstr>
      <vt:lpstr>Helvetica Neue Medium</vt:lpstr>
      <vt:lpstr>Palatino</vt:lpstr>
      <vt:lpstr>Sentinel Medium</vt:lpstr>
      <vt:lpstr>Times</vt:lpstr>
      <vt:lpstr>Times New Roman</vt:lpstr>
      <vt:lpstr>Trebuchet MS</vt:lpstr>
      <vt:lpstr>White</vt:lpstr>
      <vt:lpstr>Office Theme</vt:lpstr>
      <vt:lpstr>2_Title &amp; Bullet </vt:lpstr>
      <vt:lpstr>CSC 2224: Parallel Computer  Architecture and Programming GPU Architecture: Introduction</vt:lpstr>
      <vt:lpstr>PowerPoint Presentation</vt:lpstr>
      <vt:lpstr>What is a GPU?</vt:lpstr>
      <vt:lpstr>The GPU is Ubiquitous</vt:lpstr>
      <vt:lpstr>“Early” GPU History</vt:lpstr>
      <vt:lpstr>Why use a GPU for computing?</vt:lpstr>
      <vt:lpstr>Agenda</vt:lpstr>
      <vt:lpstr>Why GPUs Run Fast?</vt:lpstr>
      <vt:lpstr>Example Program: Vector Multiply-Add</vt:lpstr>
      <vt:lpstr>Single-core CPU Execution</vt:lpstr>
      <vt:lpstr>Single-core CPU Execution</vt:lpstr>
      <vt:lpstr>Single-core CPU Execution</vt:lpstr>
      <vt:lpstr>Slimming Down</vt:lpstr>
      <vt:lpstr>Two cores (Two Elements in Parallel)</vt:lpstr>
      <vt:lpstr>Sixteen Cores</vt:lpstr>
      <vt:lpstr>Instruction Stream Sharing</vt:lpstr>
      <vt:lpstr>128 Elements in Parallel</vt:lpstr>
      <vt:lpstr>What about Branches?</vt:lpstr>
      <vt:lpstr>What about Branches?</vt:lpstr>
      <vt:lpstr>What about Branches?</vt:lpstr>
      <vt:lpstr>Terminology</vt:lpstr>
      <vt:lpstr>SIMD Execution on Modern GPUs</vt:lpstr>
      <vt:lpstr>Dealing with Stalls on In-order Cores</vt:lpstr>
      <vt:lpstr>Hiding Stalls</vt:lpstr>
      <vt:lpstr>Hiding Stalls</vt:lpstr>
      <vt:lpstr>Hiding Stalls</vt:lpstr>
      <vt:lpstr>Throughput Computing Trade-off</vt:lpstr>
      <vt:lpstr>Storing Execution Contexts</vt:lpstr>
      <vt:lpstr>Four Large Contexts (Low Latency Hiding)</vt:lpstr>
      <vt:lpstr>Eighteen Small Contexts (High Latency Hiding)</vt:lpstr>
      <vt:lpstr>Summary: Three Key Ideas</vt:lpstr>
      <vt:lpstr>CPU v.s. GPU Memory Hierarchies</vt:lpstr>
      <vt:lpstr>Thought Experiment</vt:lpstr>
      <vt:lpstr>Bandwidth limited!  If processors request data at too high a rate, the memory system cannot keep up. No amount of latency hiding helps this.    Overcoming bandwidth limits are a common challenge for application developers on throughput-optimized systems.</vt:lpstr>
      <vt:lpstr>Bandwidth is a Critical Resource</vt:lpstr>
      <vt:lpstr>Memory Spaces in GPU</vt:lpstr>
      <vt:lpstr>Modern GPU Architecture (Volta 2017)</vt:lpstr>
      <vt:lpstr>Review #6</vt:lpstr>
      <vt:lpstr>CSC 2224: Parallel Computer  Architecture and Programming GPU Architecture: Introduction</vt:lpstr>
      <vt:lpstr>CSC 2224: Parallel Computer  Architecture and Programming GPU Programming</vt:lpstr>
      <vt:lpstr>Memory Allocation and Data Movement API Functions</vt:lpstr>
      <vt:lpstr>Objective</vt:lpstr>
      <vt:lpstr>Data Parallelism - Vector Addition Example</vt:lpstr>
      <vt:lpstr>Vector Addition – Traditional C Code</vt:lpstr>
      <vt:lpstr>Heterogeneous Computing vecAdd CUDA Host Code</vt:lpstr>
      <vt:lpstr>Partial Overview of CUDA Memories</vt:lpstr>
      <vt:lpstr>CUDA Device Memory Management API functions</vt:lpstr>
      <vt:lpstr>Host-Device Data Transfer API functions</vt:lpstr>
      <vt:lpstr>Vector Addition Host Code</vt:lpstr>
      <vt:lpstr>In Practice, Check for API Errors in Host Code</vt:lpstr>
      <vt:lpstr>Threads and Kernel Functions</vt:lpstr>
      <vt:lpstr>Objective</vt:lpstr>
      <vt:lpstr>Data Parallelism - Vector Addition Example</vt:lpstr>
      <vt:lpstr>CUDA Execution Model</vt:lpstr>
      <vt:lpstr>A Thread as a Von-Neumann Processor</vt:lpstr>
      <vt:lpstr>Arrays of Parallel Threads</vt:lpstr>
      <vt:lpstr>Thread Blocks: Scalable Cooperation</vt:lpstr>
      <vt:lpstr>blockIdx and threadIdx</vt:lpstr>
      <vt:lpstr>CUDA Parallelism Model </vt:lpstr>
      <vt:lpstr>Objective</vt:lpstr>
      <vt:lpstr>Example: Vector Addition Kernel</vt:lpstr>
      <vt:lpstr>Example: Vector Addition Kernel Launch (Host Code)</vt:lpstr>
      <vt:lpstr>More on Kernel Launch (Host Code)</vt:lpstr>
      <vt:lpstr>Kernel execution in a nutshell</vt:lpstr>
      <vt:lpstr>More on CUDA Function Declarations</vt:lpstr>
      <vt:lpstr>Compiling A CUDA Program</vt:lpstr>
      <vt:lpstr>Multidimensional Kernel Configuration</vt:lpstr>
      <vt:lpstr>Objective</vt:lpstr>
      <vt:lpstr>A Multi-Dimensional Grid Example</vt:lpstr>
      <vt:lpstr>Processing a Picture with a 2D Grid</vt:lpstr>
      <vt:lpstr>Row-Major Layout in C/C++</vt:lpstr>
      <vt:lpstr>Source Code of a PictureKernel</vt:lpstr>
      <vt:lpstr>Host Code for Launching PictureKernel</vt:lpstr>
      <vt:lpstr>Covering a 62×76 Picture with 16×16 Blocks</vt:lpstr>
      <vt:lpstr>CSC 2224: Parallel Computer  Architecture and Programming GPU Architecture: Introduction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 2224: Parallel Compute  Architecture and Programming  Introduction to GPU Architecture</dc:title>
  <dc:creator>Gennady Pekhimenko</dc:creator>
  <cp:lastModifiedBy>Gennady Pekhimenko</cp:lastModifiedBy>
  <cp:revision>120</cp:revision>
  <dcterms:modified xsi:type="dcterms:W3CDTF">2020-10-15T18:34:37Z</dcterms:modified>
</cp:coreProperties>
</file>